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08" r:id="rId2"/>
    <p:sldId id="471" r:id="rId3"/>
    <p:sldId id="466" r:id="rId4"/>
    <p:sldId id="469" r:id="rId5"/>
    <p:sldId id="468" r:id="rId6"/>
    <p:sldId id="475" r:id="rId7"/>
    <p:sldId id="472" r:id="rId8"/>
    <p:sldId id="474" r:id="rId9"/>
    <p:sldId id="476" r:id="rId10"/>
    <p:sldId id="477" r:id="rId11"/>
    <p:sldId id="470" r:id="rId12"/>
  </p:sldIdLst>
  <p:sldSz cx="9144000" cy="6858000" type="screen4x3"/>
  <p:notesSz cx="6815138" cy="994251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илина Людмила Сергеевна" initials="" lastIdx="2" clrIdx="0"/>
  <p:cmAuthor id="1" name="Салабаева Светлана Валерьевна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3B6"/>
    <a:srgbClr val="FF0000"/>
    <a:srgbClr val="80C535"/>
    <a:srgbClr val="FF5050"/>
    <a:srgbClr val="920000"/>
    <a:srgbClr val="4F81BD"/>
    <a:srgbClr val="3F95C7"/>
    <a:srgbClr val="FCFCFC"/>
    <a:srgbClr val="9DCAE3"/>
    <a:srgbClr val="26A1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99" autoAdjust="0"/>
    <p:restoredTop sz="92678" autoAdjust="0"/>
  </p:normalViewPr>
  <p:slideViewPr>
    <p:cSldViewPr>
      <p:cViewPr>
        <p:scale>
          <a:sx n="90" d="100"/>
          <a:sy n="90" d="100"/>
        </p:scale>
        <p:origin x="-144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79720-DA5F-44AC-A012-776F3E339E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DFFEB9-BAAC-44F1-9C19-6886E549FB3D}">
      <dgm:prSet phldrT="[Текст]" custT="1"/>
      <dgm:spPr>
        <a:solidFill>
          <a:srgbClr val="0073B6"/>
        </a:solidFill>
      </dgm:spPr>
      <dgm:t>
        <a:bodyPr/>
        <a:lstStyle/>
        <a:p>
          <a:pPr marL="0" indent="0"/>
          <a:r>
            <a:rPr lang="ru-RU" sz="1800" dirty="0" smtClean="0">
              <a:latin typeface="Segoe UI" pitchFamily="34" charset="0"/>
              <a:cs typeface="Segoe UI" pitchFamily="34" charset="0"/>
            </a:rPr>
            <a:t>Управление Росреестра по Санкт-Петербургу </a:t>
          </a:r>
          <a:br>
            <a:rPr lang="ru-RU" sz="1800" dirty="0" smtClean="0">
              <a:latin typeface="Segoe UI" pitchFamily="34" charset="0"/>
              <a:cs typeface="Segoe UI" pitchFamily="34" charset="0"/>
            </a:rPr>
          </a:br>
          <a:r>
            <a:rPr lang="ru-RU" sz="1800" dirty="0" smtClean="0">
              <a:latin typeface="Segoe UI" pitchFamily="34" charset="0"/>
              <a:cs typeface="Segoe UI" pitchFamily="34" charset="0"/>
            </a:rPr>
            <a:t>(координаты пунктов триангуляции и пунктов полигонометрии)</a:t>
          </a:r>
          <a:endParaRPr lang="ru-RU" sz="1800" dirty="0">
            <a:latin typeface="Segoe UI" pitchFamily="34" charset="0"/>
            <a:cs typeface="Segoe UI" pitchFamily="34" charset="0"/>
          </a:endParaRPr>
        </a:p>
      </dgm:t>
    </dgm:pt>
    <dgm:pt modelId="{3E06E123-627E-4510-9BA5-703A1CCFCC57}" type="parTrans" cxnId="{445B4C54-101B-4F7D-8563-43A4CC9CAF2B}">
      <dgm:prSet/>
      <dgm:spPr/>
      <dgm:t>
        <a:bodyPr/>
        <a:lstStyle/>
        <a:p>
          <a:endParaRPr lang="ru-RU"/>
        </a:p>
      </dgm:t>
    </dgm:pt>
    <dgm:pt modelId="{438494D2-95BC-45A4-ABEE-2EAC3F01A538}" type="sibTrans" cxnId="{445B4C54-101B-4F7D-8563-43A4CC9CAF2B}">
      <dgm:prSet/>
      <dgm:spPr/>
      <dgm:t>
        <a:bodyPr/>
        <a:lstStyle/>
        <a:p>
          <a:endParaRPr lang="ru-RU"/>
        </a:p>
      </dgm:t>
    </dgm:pt>
    <dgm:pt modelId="{9BEB95D2-8E50-4061-B6E5-D384803FE2B2}">
      <dgm:prSet phldrT="[Текст]" custT="1"/>
      <dgm:spPr>
        <a:solidFill>
          <a:srgbClr val="0073B6"/>
        </a:solidFill>
      </dgm:spPr>
      <dgm:t>
        <a:bodyPr/>
        <a:lstStyle/>
        <a:p>
          <a:pPr marL="0" indent="0"/>
          <a:r>
            <a:rPr lang="ru-RU" sz="1800" dirty="0" smtClean="0">
              <a:latin typeface="Segoe UI" pitchFamily="34" charset="0"/>
              <a:cs typeface="Segoe UI" pitchFamily="34" charset="0"/>
            </a:rPr>
            <a:t>Комитет по градостроительству и архитектуре Санкт-Петербурга </a:t>
          </a:r>
          <a:br>
            <a:rPr lang="ru-RU" sz="1800" dirty="0" smtClean="0">
              <a:latin typeface="Segoe UI" pitchFamily="34" charset="0"/>
              <a:cs typeface="Segoe UI" pitchFamily="34" charset="0"/>
            </a:rPr>
          </a:br>
          <a:r>
            <a:rPr lang="ru-RU" sz="1800" dirty="0" smtClean="0">
              <a:latin typeface="Segoe UI" pitchFamily="34" charset="0"/>
              <a:cs typeface="Segoe UI" pitchFamily="34" charset="0"/>
            </a:rPr>
            <a:t>(координаты пунктов полигонометрии)</a:t>
          </a:r>
          <a:endParaRPr lang="ru-RU" sz="1800" dirty="0">
            <a:latin typeface="Segoe UI" pitchFamily="34" charset="0"/>
            <a:cs typeface="Segoe UI" pitchFamily="34" charset="0"/>
          </a:endParaRPr>
        </a:p>
      </dgm:t>
    </dgm:pt>
    <dgm:pt modelId="{82E433B6-F116-403A-862D-915CD069EC29}" type="parTrans" cxnId="{F3269A9D-7970-4199-A28F-EEAE7A0E4D91}">
      <dgm:prSet/>
      <dgm:spPr/>
      <dgm:t>
        <a:bodyPr/>
        <a:lstStyle/>
        <a:p>
          <a:endParaRPr lang="ru-RU"/>
        </a:p>
      </dgm:t>
    </dgm:pt>
    <dgm:pt modelId="{ED5FA32B-1812-4B4A-BBFE-02E52AEC3724}" type="sibTrans" cxnId="{F3269A9D-7970-4199-A28F-EEAE7A0E4D91}">
      <dgm:prSet/>
      <dgm:spPr/>
      <dgm:t>
        <a:bodyPr/>
        <a:lstStyle/>
        <a:p>
          <a:endParaRPr lang="ru-RU"/>
        </a:p>
      </dgm:t>
    </dgm:pt>
    <dgm:pt modelId="{840DF450-547E-4E8E-88B2-23BF7E1AC58B}">
      <dgm:prSet phldrT="[Текст]" custT="1"/>
      <dgm:spPr>
        <a:solidFill>
          <a:srgbClr val="0073B6"/>
        </a:solidFill>
      </dgm:spPr>
      <dgm:t>
        <a:bodyPr/>
        <a:lstStyle/>
        <a:p>
          <a:r>
            <a:rPr lang="ru-RU" sz="1800" dirty="0" smtClean="0">
              <a:latin typeface="Segoe UI" pitchFamily="34" charset="0"/>
              <a:cs typeface="Segoe UI" pitchFamily="34" charset="0"/>
            </a:rPr>
            <a:t>ООО «НПП «ГЕОМАТИК» </a:t>
          </a:r>
          <a:br>
            <a:rPr lang="ru-RU" sz="1800" dirty="0" smtClean="0">
              <a:latin typeface="Segoe UI" pitchFamily="34" charset="0"/>
              <a:cs typeface="Segoe UI" pitchFamily="34" charset="0"/>
            </a:rPr>
          </a:br>
          <a:r>
            <a:rPr lang="ru-RU" sz="1800" dirty="0" smtClean="0">
              <a:latin typeface="Segoe UI" pitchFamily="34" charset="0"/>
              <a:cs typeface="Segoe UI" pitchFamily="34" charset="0"/>
            </a:rPr>
            <a:t>(предоставление информации сети дифференциальных геодезических станций «ГЕОСПАЙДЕР»)</a:t>
          </a:r>
        </a:p>
      </dgm:t>
    </dgm:pt>
    <dgm:pt modelId="{AA1443C5-C418-44C2-BD13-D84C0C01192B}" type="parTrans" cxnId="{BADA72C0-1A2B-4821-B02A-3E4C34C3B967}">
      <dgm:prSet/>
      <dgm:spPr/>
      <dgm:t>
        <a:bodyPr/>
        <a:lstStyle/>
        <a:p>
          <a:endParaRPr lang="ru-RU"/>
        </a:p>
      </dgm:t>
    </dgm:pt>
    <dgm:pt modelId="{966FA6E2-83B2-4844-BFE5-4901BB49C514}" type="sibTrans" cxnId="{BADA72C0-1A2B-4821-B02A-3E4C34C3B967}">
      <dgm:prSet/>
      <dgm:spPr/>
      <dgm:t>
        <a:bodyPr/>
        <a:lstStyle/>
        <a:p>
          <a:endParaRPr lang="ru-RU"/>
        </a:p>
      </dgm:t>
    </dgm:pt>
    <dgm:pt modelId="{97E8282C-334C-41A8-8092-1651C5858298}">
      <dgm:prSet custT="1"/>
      <dgm:spPr>
        <a:solidFill>
          <a:srgbClr val="0073B6"/>
        </a:solidFill>
      </dgm:spPr>
      <dgm:t>
        <a:bodyPr/>
        <a:lstStyle/>
        <a:p>
          <a:r>
            <a:rPr lang="ru-RU" sz="1800" b="0" i="0" dirty="0" smtClean="0">
              <a:latin typeface="Segoe UI" pitchFamily="34" charset="0"/>
              <a:cs typeface="Segoe UI" pitchFamily="34" charset="0"/>
            </a:rPr>
            <a:t>СПб ГКУ «ЦИОГД» </a:t>
          </a:r>
          <a:br>
            <a:rPr lang="ru-RU" sz="1800" b="0" i="0" dirty="0" smtClean="0">
              <a:latin typeface="Segoe UI" pitchFamily="34" charset="0"/>
              <a:cs typeface="Segoe UI" pitchFamily="34" charset="0"/>
            </a:rPr>
          </a:br>
          <a:r>
            <a:rPr lang="ru-RU" sz="1800" b="0" i="0" dirty="0" smtClean="0">
              <a:latin typeface="Segoe UI" pitchFamily="34" charset="0"/>
              <a:cs typeface="Segoe UI" pitchFamily="34" charset="0"/>
            </a:rPr>
            <a:t>(</a:t>
          </a:r>
          <a:r>
            <a:rPr lang="ru-RU" sz="1800" dirty="0" smtClean="0">
              <a:latin typeface="Segoe UI" pitchFamily="34" charset="0"/>
              <a:cs typeface="Segoe UI" pitchFamily="34" charset="0"/>
            </a:rPr>
            <a:t>предоставление информации спутниковой геодезической сети референцных станций Санкт-Петербурга)</a:t>
          </a:r>
          <a:endParaRPr lang="ru-RU" sz="1800" dirty="0">
            <a:latin typeface="Segoe UI" pitchFamily="34" charset="0"/>
            <a:cs typeface="Segoe UI" pitchFamily="34" charset="0"/>
          </a:endParaRPr>
        </a:p>
      </dgm:t>
    </dgm:pt>
    <dgm:pt modelId="{D015655D-5766-4BDE-A08E-52DCD7606BBB}" type="parTrans" cxnId="{697F9667-804F-408B-B405-0288D0A2783F}">
      <dgm:prSet/>
      <dgm:spPr/>
      <dgm:t>
        <a:bodyPr/>
        <a:lstStyle/>
        <a:p>
          <a:endParaRPr lang="ru-RU"/>
        </a:p>
      </dgm:t>
    </dgm:pt>
    <dgm:pt modelId="{6F98D49C-8D25-46DA-BEB4-3066BC7935ED}" type="sibTrans" cxnId="{697F9667-804F-408B-B405-0288D0A2783F}">
      <dgm:prSet/>
      <dgm:spPr/>
      <dgm:t>
        <a:bodyPr/>
        <a:lstStyle/>
        <a:p>
          <a:endParaRPr lang="ru-RU"/>
        </a:p>
      </dgm:t>
    </dgm:pt>
    <dgm:pt modelId="{8513A3E2-A898-4F92-8160-7292985C3A08}" type="pres">
      <dgm:prSet presAssocID="{05D79720-DA5F-44AC-A012-776F3E339E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6EF71E-454E-4BDB-BDDC-91E02F6C6EEA}" type="pres">
      <dgm:prSet presAssocID="{4DDFFEB9-BAAC-44F1-9C19-6886E549FB3D}" presName="parentLin" presStyleCnt="0"/>
      <dgm:spPr/>
    </dgm:pt>
    <dgm:pt modelId="{18860552-DB35-47B4-93FE-7D05CAF68674}" type="pres">
      <dgm:prSet presAssocID="{4DDFFEB9-BAAC-44F1-9C19-6886E549FB3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9041777-3457-4572-926E-59F38FA4C066}" type="pres">
      <dgm:prSet presAssocID="{4DDFFEB9-BAAC-44F1-9C19-6886E549FB3D}" presName="parentText" presStyleLbl="node1" presStyleIdx="0" presStyleCnt="4" custScaleX="154815" custScaleY="694701" custLinFactY="-41909" custLinFactNeighborX="-802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1FDFD-C728-4DE5-8892-E627BF27AC5C}" type="pres">
      <dgm:prSet presAssocID="{4DDFFEB9-BAAC-44F1-9C19-6886E549FB3D}" presName="negativeSpace" presStyleCnt="0"/>
      <dgm:spPr/>
    </dgm:pt>
    <dgm:pt modelId="{CC625035-CB0F-42D2-83AC-D9384FF582D1}" type="pres">
      <dgm:prSet presAssocID="{4DDFFEB9-BAAC-44F1-9C19-6886E549FB3D}" presName="childText" presStyleLbl="conFgAcc1" presStyleIdx="0" presStyleCnt="4" custScaleX="98305" custScaleY="277306" custLinFactY="-220143" custLinFactNeighborY="-300000">
        <dgm:presLayoutVars>
          <dgm:bulletEnabled val="1"/>
        </dgm:presLayoutVars>
      </dgm:prSet>
      <dgm:spPr>
        <a:noFill/>
        <a:ln>
          <a:solidFill>
            <a:srgbClr val="0073B6"/>
          </a:solidFill>
        </a:ln>
      </dgm:spPr>
      <dgm:t>
        <a:bodyPr/>
        <a:lstStyle/>
        <a:p>
          <a:endParaRPr lang="ru-RU"/>
        </a:p>
      </dgm:t>
    </dgm:pt>
    <dgm:pt modelId="{BE3FAF08-6FDD-4AF8-80CA-63F4A29F4865}" type="pres">
      <dgm:prSet presAssocID="{438494D2-95BC-45A4-ABEE-2EAC3F01A538}" presName="spaceBetweenRectangles" presStyleCnt="0"/>
      <dgm:spPr/>
    </dgm:pt>
    <dgm:pt modelId="{11E5A3A7-E21C-408E-B3E0-844146EF88E6}" type="pres">
      <dgm:prSet presAssocID="{9BEB95D2-8E50-4061-B6E5-D384803FE2B2}" presName="parentLin" presStyleCnt="0"/>
      <dgm:spPr/>
    </dgm:pt>
    <dgm:pt modelId="{4F3EAE10-C8BE-4EF1-937A-FF272C956D51}" type="pres">
      <dgm:prSet presAssocID="{9BEB95D2-8E50-4061-B6E5-D384803FE2B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1248A96-EDC2-40CF-88B9-2125BDEEC258}" type="pres">
      <dgm:prSet presAssocID="{9BEB95D2-8E50-4061-B6E5-D384803FE2B2}" presName="parentText" presStyleLbl="node1" presStyleIdx="1" presStyleCnt="4" custScaleX="143289" custScaleY="627057" custLinFactY="-76625" custLinFactNeighborX="-821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F637F-023F-4299-8632-C752711450FA}" type="pres">
      <dgm:prSet presAssocID="{9BEB95D2-8E50-4061-B6E5-D384803FE2B2}" presName="negativeSpace" presStyleCnt="0"/>
      <dgm:spPr/>
    </dgm:pt>
    <dgm:pt modelId="{75E2CC22-7A2C-4BD4-BA68-C94708336D06}" type="pres">
      <dgm:prSet presAssocID="{9BEB95D2-8E50-4061-B6E5-D384803FE2B2}" presName="childText" presStyleLbl="conFgAcc1" presStyleIdx="1" presStyleCnt="4" custScaleY="248344" custLinFactY="-668725" custLinFactNeighborY="-700000">
        <dgm:presLayoutVars>
          <dgm:bulletEnabled val="1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06F3D995-6A1B-4377-812D-01521610E8A3}" type="pres">
      <dgm:prSet presAssocID="{ED5FA32B-1812-4B4A-BBFE-02E52AEC3724}" presName="spaceBetweenRectangles" presStyleCnt="0"/>
      <dgm:spPr/>
    </dgm:pt>
    <dgm:pt modelId="{CD34BE7F-A9B7-4339-8670-DE1D4D464031}" type="pres">
      <dgm:prSet presAssocID="{97E8282C-334C-41A8-8092-1651C5858298}" presName="parentLin" presStyleCnt="0"/>
      <dgm:spPr/>
    </dgm:pt>
    <dgm:pt modelId="{E0B4D05C-F6DC-41A5-8880-E0BEC5A1DA5C}" type="pres">
      <dgm:prSet presAssocID="{97E8282C-334C-41A8-8092-1651C585829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A221AF9-B220-4D58-A327-9270CC11B33E}" type="pres">
      <dgm:prSet presAssocID="{97E8282C-334C-41A8-8092-1651C5858298}" presName="parentText" presStyleLbl="node1" presStyleIdx="2" presStyleCnt="4" custScaleX="142997" custScaleY="685026" custLinFactY="-54615" custLinFactNeighborX="-821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A02E3-F689-4320-A1D2-CBF2EA14C41B}" type="pres">
      <dgm:prSet presAssocID="{97E8282C-334C-41A8-8092-1651C5858298}" presName="negativeSpace" presStyleCnt="0"/>
      <dgm:spPr/>
    </dgm:pt>
    <dgm:pt modelId="{F8276053-4588-4215-89A8-973BDB4238E8}" type="pres">
      <dgm:prSet presAssocID="{97E8282C-334C-41A8-8092-1651C5858298}" presName="childText" presStyleLbl="conFgAcc1" presStyleIdx="2" presStyleCnt="4" custFlipVert="1" custScaleY="310225" custLinFactY="-600000" custLinFactNeighborY="-633978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8953D050-830D-4B9E-96E2-BBE3B404D9BB}" type="pres">
      <dgm:prSet presAssocID="{6F98D49C-8D25-46DA-BEB4-3066BC7935ED}" presName="spaceBetweenRectangles" presStyleCnt="0"/>
      <dgm:spPr/>
    </dgm:pt>
    <dgm:pt modelId="{4B8C53E1-3DFC-46F5-B77B-8F8A737FDD56}" type="pres">
      <dgm:prSet presAssocID="{840DF450-547E-4E8E-88B2-23BF7E1AC58B}" presName="parentLin" presStyleCnt="0"/>
      <dgm:spPr/>
    </dgm:pt>
    <dgm:pt modelId="{E4F6DD55-225C-40F5-8ED3-B251D343671B}" type="pres">
      <dgm:prSet presAssocID="{840DF450-547E-4E8E-88B2-23BF7E1AC58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05F6A06-73F7-48B9-A39F-74A625778923}" type="pres">
      <dgm:prSet presAssocID="{840DF450-547E-4E8E-88B2-23BF7E1AC58B}" presName="parentText" presStyleLbl="node1" presStyleIdx="3" presStyleCnt="4" custScaleX="146648" custScaleY="670642" custLinFactY="-94614" custLinFactNeighborX="-817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0BDF0-79F2-4FF6-9D9E-1D358EC620C9}" type="pres">
      <dgm:prSet presAssocID="{840DF450-547E-4E8E-88B2-23BF7E1AC58B}" presName="negativeSpace" presStyleCnt="0"/>
      <dgm:spPr/>
    </dgm:pt>
    <dgm:pt modelId="{8F1A4C6C-3A0D-4B86-A0A0-E86741B14105}" type="pres">
      <dgm:prSet presAssocID="{840DF450-547E-4E8E-88B2-23BF7E1AC58B}" presName="childText" presStyleLbl="conFgAcc1" presStyleIdx="3" presStyleCnt="4" custScaleX="98305" custScaleY="270349" custLinFactY="-200000" custLinFactNeighborX="-847" custLinFactNeighborY="-215758">
        <dgm:presLayoutVars>
          <dgm:bulletEnabled val="1"/>
        </dgm:presLayoutVars>
      </dgm:prSet>
      <dgm:spPr>
        <a:noFill/>
        <a:ln>
          <a:solidFill>
            <a:srgbClr val="0073B6"/>
          </a:solidFill>
        </a:ln>
      </dgm:spPr>
    </dgm:pt>
  </dgm:ptLst>
  <dgm:cxnLst>
    <dgm:cxn modelId="{445B4C54-101B-4F7D-8563-43A4CC9CAF2B}" srcId="{05D79720-DA5F-44AC-A012-776F3E339E22}" destId="{4DDFFEB9-BAAC-44F1-9C19-6886E549FB3D}" srcOrd="0" destOrd="0" parTransId="{3E06E123-627E-4510-9BA5-703A1CCFCC57}" sibTransId="{438494D2-95BC-45A4-ABEE-2EAC3F01A538}"/>
    <dgm:cxn modelId="{5D526F02-E502-4433-9CD6-5E4F92575CAB}" type="presOf" srcId="{4DDFFEB9-BAAC-44F1-9C19-6886E549FB3D}" destId="{18860552-DB35-47B4-93FE-7D05CAF68674}" srcOrd="0" destOrd="0" presId="urn:microsoft.com/office/officeart/2005/8/layout/list1"/>
    <dgm:cxn modelId="{88B80AD7-D2F3-4AB6-837C-AB94F15CB14A}" type="presOf" srcId="{9BEB95D2-8E50-4061-B6E5-D384803FE2B2}" destId="{4F3EAE10-C8BE-4EF1-937A-FF272C956D51}" srcOrd="0" destOrd="0" presId="urn:microsoft.com/office/officeart/2005/8/layout/list1"/>
    <dgm:cxn modelId="{FDF35F54-2F7B-4B2A-A98D-AFF86EB2B6D1}" type="presOf" srcId="{97E8282C-334C-41A8-8092-1651C5858298}" destId="{E0B4D05C-F6DC-41A5-8880-E0BEC5A1DA5C}" srcOrd="0" destOrd="0" presId="urn:microsoft.com/office/officeart/2005/8/layout/list1"/>
    <dgm:cxn modelId="{A822D866-0EB0-47AC-A378-F9D0102DF18C}" type="presOf" srcId="{97E8282C-334C-41A8-8092-1651C5858298}" destId="{DA221AF9-B220-4D58-A327-9270CC11B33E}" srcOrd="1" destOrd="0" presId="urn:microsoft.com/office/officeart/2005/8/layout/list1"/>
    <dgm:cxn modelId="{E590DF6F-68F4-4BA0-BACE-2915DA50DED5}" type="presOf" srcId="{05D79720-DA5F-44AC-A012-776F3E339E22}" destId="{8513A3E2-A898-4F92-8160-7292985C3A08}" srcOrd="0" destOrd="0" presId="urn:microsoft.com/office/officeart/2005/8/layout/list1"/>
    <dgm:cxn modelId="{BADA72C0-1A2B-4821-B02A-3E4C34C3B967}" srcId="{05D79720-DA5F-44AC-A012-776F3E339E22}" destId="{840DF450-547E-4E8E-88B2-23BF7E1AC58B}" srcOrd="3" destOrd="0" parTransId="{AA1443C5-C418-44C2-BD13-D84C0C01192B}" sibTransId="{966FA6E2-83B2-4844-BFE5-4901BB49C514}"/>
    <dgm:cxn modelId="{697F9667-804F-408B-B405-0288D0A2783F}" srcId="{05D79720-DA5F-44AC-A012-776F3E339E22}" destId="{97E8282C-334C-41A8-8092-1651C5858298}" srcOrd="2" destOrd="0" parTransId="{D015655D-5766-4BDE-A08E-52DCD7606BBB}" sibTransId="{6F98D49C-8D25-46DA-BEB4-3066BC7935ED}"/>
    <dgm:cxn modelId="{7BF04EDF-B0C2-4941-B335-39CBD2EF8DD3}" type="presOf" srcId="{4DDFFEB9-BAAC-44F1-9C19-6886E549FB3D}" destId="{59041777-3457-4572-926E-59F38FA4C066}" srcOrd="1" destOrd="0" presId="urn:microsoft.com/office/officeart/2005/8/layout/list1"/>
    <dgm:cxn modelId="{620E78AD-511B-4D95-941E-88E070D80F3A}" type="presOf" srcId="{840DF450-547E-4E8E-88B2-23BF7E1AC58B}" destId="{E4F6DD55-225C-40F5-8ED3-B251D343671B}" srcOrd="0" destOrd="0" presId="urn:microsoft.com/office/officeart/2005/8/layout/list1"/>
    <dgm:cxn modelId="{F3269A9D-7970-4199-A28F-EEAE7A0E4D91}" srcId="{05D79720-DA5F-44AC-A012-776F3E339E22}" destId="{9BEB95D2-8E50-4061-B6E5-D384803FE2B2}" srcOrd="1" destOrd="0" parTransId="{82E433B6-F116-403A-862D-915CD069EC29}" sibTransId="{ED5FA32B-1812-4B4A-BBFE-02E52AEC3724}"/>
    <dgm:cxn modelId="{515055B7-CAC0-42EA-A84C-A08682B34782}" type="presOf" srcId="{9BEB95D2-8E50-4061-B6E5-D384803FE2B2}" destId="{31248A96-EDC2-40CF-88B9-2125BDEEC258}" srcOrd="1" destOrd="0" presId="urn:microsoft.com/office/officeart/2005/8/layout/list1"/>
    <dgm:cxn modelId="{0B53288E-C89F-4C5B-90FF-9FEA6D2E02F0}" type="presOf" srcId="{840DF450-547E-4E8E-88B2-23BF7E1AC58B}" destId="{F05F6A06-73F7-48B9-A39F-74A625778923}" srcOrd="1" destOrd="0" presId="urn:microsoft.com/office/officeart/2005/8/layout/list1"/>
    <dgm:cxn modelId="{95C8B56E-7849-4CC0-A0D4-1F2AA42FA8E4}" type="presParOf" srcId="{8513A3E2-A898-4F92-8160-7292985C3A08}" destId="{176EF71E-454E-4BDB-BDDC-91E02F6C6EEA}" srcOrd="0" destOrd="0" presId="urn:microsoft.com/office/officeart/2005/8/layout/list1"/>
    <dgm:cxn modelId="{DCDB158D-7C65-49AC-AF57-5EE0A4948CF8}" type="presParOf" srcId="{176EF71E-454E-4BDB-BDDC-91E02F6C6EEA}" destId="{18860552-DB35-47B4-93FE-7D05CAF68674}" srcOrd="0" destOrd="0" presId="urn:microsoft.com/office/officeart/2005/8/layout/list1"/>
    <dgm:cxn modelId="{43DDB7F4-FD4F-40C3-813C-2C3B6E82F6FB}" type="presParOf" srcId="{176EF71E-454E-4BDB-BDDC-91E02F6C6EEA}" destId="{59041777-3457-4572-926E-59F38FA4C066}" srcOrd="1" destOrd="0" presId="urn:microsoft.com/office/officeart/2005/8/layout/list1"/>
    <dgm:cxn modelId="{5E095DD6-DB73-4909-A790-765F8207E247}" type="presParOf" srcId="{8513A3E2-A898-4F92-8160-7292985C3A08}" destId="{4441FDFD-C728-4DE5-8892-E627BF27AC5C}" srcOrd="1" destOrd="0" presId="urn:microsoft.com/office/officeart/2005/8/layout/list1"/>
    <dgm:cxn modelId="{7CC9BBF9-964E-444B-8ED1-621AD4664019}" type="presParOf" srcId="{8513A3E2-A898-4F92-8160-7292985C3A08}" destId="{CC625035-CB0F-42D2-83AC-D9384FF582D1}" srcOrd="2" destOrd="0" presId="urn:microsoft.com/office/officeart/2005/8/layout/list1"/>
    <dgm:cxn modelId="{76B7BDA0-9497-4D6D-BB67-B039670E8A44}" type="presParOf" srcId="{8513A3E2-A898-4F92-8160-7292985C3A08}" destId="{BE3FAF08-6FDD-4AF8-80CA-63F4A29F4865}" srcOrd="3" destOrd="0" presId="urn:microsoft.com/office/officeart/2005/8/layout/list1"/>
    <dgm:cxn modelId="{333EB346-7823-48AE-9814-790E009E59D5}" type="presParOf" srcId="{8513A3E2-A898-4F92-8160-7292985C3A08}" destId="{11E5A3A7-E21C-408E-B3E0-844146EF88E6}" srcOrd="4" destOrd="0" presId="urn:microsoft.com/office/officeart/2005/8/layout/list1"/>
    <dgm:cxn modelId="{E59E3649-7594-49F8-A74E-0A37C9644084}" type="presParOf" srcId="{11E5A3A7-E21C-408E-B3E0-844146EF88E6}" destId="{4F3EAE10-C8BE-4EF1-937A-FF272C956D51}" srcOrd="0" destOrd="0" presId="urn:microsoft.com/office/officeart/2005/8/layout/list1"/>
    <dgm:cxn modelId="{9C0B8CC9-1359-4C25-ACEB-9A66B3B6DC02}" type="presParOf" srcId="{11E5A3A7-E21C-408E-B3E0-844146EF88E6}" destId="{31248A96-EDC2-40CF-88B9-2125BDEEC258}" srcOrd="1" destOrd="0" presId="urn:microsoft.com/office/officeart/2005/8/layout/list1"/>
    <dgm:cxn modelId="{552A9259-E12E-40BE-B439-5E9845917055}" type="presParOf" srcId="{8513A3E2-A898-4F92-8160-7292985C3A08}" destId="{3C0F637F-023F-4299-8632-C752711450FA}" srcOrd="5" destOrd="0" presId="urn:microsoft.com/office/officeart/2005/8/layout/list1"/>
    <dgm:cxn modelId="{DFB286D4-074D-4AB8-911F-FC9AD4D18F1C}" type="presParOf" srcId="{8513A3E2-A898-4F92-8160-7292985C3A08}" destId="{75E2CC22-7A2C-4BD4-BA68-C94708336D06}" srcOrd="6" destOrd="0" presId="urn:microsoft.com/office/officeart/2005/8/layout/list1"/>
    <dgm:cxn modelId="{C1B16B5C-A57B-441A-A064-16FBB51AAE53}" type="presParOf" srcId="{8513A3E2-A898-4F92-8160-7292985C3A08}" destId="{06F3D995-6A1B-4377-812D-01521610E8A3}" srcOrd="7" destOrd="0" presId="urn:microsoft.com/office/officeart/2005/8/layout/list1"/>
    <dgm:cxn modelId="{BB88E907-9587-4DE4-A4D6-AF7FD887D7D8}" type="presParOf" srcId="{8513A3E2-A898-4F92-8160-7292985C3A08}" destId="{CD34BE7F-A9B7-4339-8670-DE1D4D464031}" srcOrd="8" destOrd="0" presId="urn:microsoft.com/office/officeart/2005/8/layout/list1"/>
    <dgm:cxn modelId="{35740C27-184E-451A-97D6-5F649A89DC3A}" type="presParOf" srcId="{CD34BE7F-A9B7-4339-8670-DE1D4D464031}" destId="{E0B4D05C-F6DC-41A5-8880-E0BEC5A1DA5C}" srcOrd="0" destOrd="0" presId="urn:microsoft.com/office/officeart/2005/8/layout/list1"/>
    <dgm:cxn modelId="{F59DC436-3828-4BF7-B869-5413A9A560EC}" type="presParOf" srcId="{CD34BE7F-A9B7-4339-8670-DE1D4D464031}" destId="{DA221AF9-B220-4D58-A327-9270CC11B33E}" srcOrd="1" destOrd="0" presId="urn:microsoft.com/office/officeart/2005/8/layout/list1"/>
    <dgm:cxn modelId="{3265C9D4-8DCC-4D53-BADE-00C068A084ED}" type="presParOf" srcId="{8513A3E2-A898-4F92-8160-7292985C3A08}" destId="{84CA02E3-F689-4320-A1D2-CBF2EA14C41B}" srcOrd="9" destOrd="0" presId="urn:microsoft.com/office/officeart/2005/8/layout/list1"/>
    <dgm:cxn modelId="{22C0AB24-4E26-427C-9123-8922B3049884}" type="presParOf" srcId="{8513A3E2-A898-4F92-8160-7292985C3A08}" destId="{F8276053-4588-4215-89A8-973BDB4238E8}" srcOrd="10" destOrd="0" presId="urn:microsoft.com/office/officeart/2005/8/layout/list1"/>
    <dgm:cxn modelId="{3CCCA4C3-3669-4C64-A81E-44844A727ABB}" type="presParOf" srcId="{8513A3E2-A898-4F92-8160-7292985C3A08}" destId="{8953D050-830D-4B9E-96E2-BBE3B404D9BB}" srcOrd="11" destOrd="0" presId="urn:microsoft.com/office/officeart/2005/8/layout/list1"/>
    <dgm:cxn modelId="{0643E46F-A8F4-4FBB-A704-96B4C4BC7BB6}" type="presParOf" srcId="{8513A3E2-A898-4F92-8160-7292985C3A08}" destId="{4B8C53E1-3DFC-46F5-B77B-8F8A737FDD56}" srcOrd="12" destOrd="0" presId="urn:microsoft.com/office/officeart/2005/8/layout/list1"/>
    <dgm:cxn modelId="{8A052FD2-C3CF-4184-869C-F224112BC52F}" type="presParOf" srcId="{4B8C53E1-3DFC-46F5-B77B-8F8A737FDD56}" destId="{E4F6DD55-225C-40F5-8ED3-B251D343671B}" srcOrd="0" destOrd="0" presId="urn:microsoft.com/office/officeart/2005/8/layout/list1"/>
    <dgm:cxn modelId="{F81659F9-967B-43BD-8BED-7FE820983110}" type="presParOf" srcId="{4B8C53E1-3DFC-46F5-B77B-8F8A737FDD56}" destId="{F05F6A06-73F7-48B9-A39F-74A625778923}" srcOrd="1" destOrd="0" presId="urn:microsoft.com/office/officeart/2005/8/layout/list1"/>
    <dgm:cxn modelId="{0423BD54-43DB-450B-8B39-361DCA95D7F9}" type="presParOf" srcId="{8513A3E2-A898-4F92-8160-7292985C3A08}" destId="{42D0BDF0-79F2-4FF6-9D9E-1D358EC620C9}" srcOrd="13" destOrd="0" presId="urn:microsoft.com/office/officeart/2005/8/layout/list1"/>
    <dgm:cxn modelId="{7294F665-B0D2-4535-AADF-6FDF95F76F48}" type="presParOf" srcId="{8513A3E2-A898-4F92-8160-7292985C3A08}" destId="{8F1A4C6C-3A0D-4B86-A0A0-E86741B141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2C549-416C-4232-90D8-BC546D737E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C7013E-F951-4456-A179-EA4F0BF617C8}">
      <dgm:prSet phldrT="[Текст]" custT="1"/>
      <dgm:spPr>
        <a:solidFill>
          <a:srgbClr val="0073B6"/>
        </a:solidFill>
      </dgm:spPr>
      <dgm:t>
        <a:bodyPr/>
        <a:lstStyle/>
        <a:p>
          <a:r>
            <a:rPr lang="ru-RU" sz="1800" b="0" dirty="0" smtClean="0">
              <a:latin typeface="Segoe UI" pitchFamily="34" charset="0"/>
              <a:cs typeface="Segoe UI" pitchFamily="34" charset="0"/>
            </a:rPr>
            <a:t>Геодезический метод</a:t>
          </a:r>
          <a:endParaRPr lang="ru-RU" sz="1800" b="0" dirty="0">
            <a:latin typeface="Segoe UI" pitchFamily="34" charset="0"/>
            <a:cs typeface="Segoe UI" pitchFamily="34" charset="0"/>
          </a:endParaRPr>
        </a:p>
      </dgm:t>
    </dgm:pt>
    <dgm:pt modelId="{605A66BE-4508-4FEA-A684-0752EA1AD88E}" type="parTrans" cxnId="{E897513F-C7BB-413C-811C-98DE0C058775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47744C7E-C1C4-4061-9597-054CB71EAD0F}" type="sibTrans" cxnId="{E897513F-C7BB-413C-811C-98DE0C058775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8EE72F0B-1F87-4007-9F58-25219FD83249}">
      <dgm:prSet phldrT="[Текст]" custT="1"/>
      <dgm:spPr>
        <a:solidFill>
          <a:srgbClr val="0073B6"/>
        </a:solidFill>
      </dgm:spPr>
      <dgm:t>
        <a:bodyPr/>
        <a:lstStyle/>
        <a:p>
          <a:r>
            <a:rPr lang="ru-RU" sz="1800" b="0" dirty="0" smtClean="0">
              <a:latin typeface="Segoe UI" pitchFamily="34" charset="0"/>
              <a:cs typeface="Segoe UI" pitchFamily="34" charset="0"/>
            </a:rPr>
            <a:t>Метод спутниковых геодезических измерений (определений)</a:t>
          </a:r>
          <a:endParaRPr lang="ru-RU" sz="1800" b="0" dirty="0">
            <a:latin typeface="Segoe UI" pitchFamily="34" charset="0"/>
            <a:cs typeface="Segoe UI" pitchFamily="34" charset="0"/>
          </a:endParaRPr>
        </a:p>
      </dgm:t>
    </dgm:pt>
    <dgm:pt modelId="{D59900F8-8609-420C-9B8B-1744839854AE}" type="parTrans" cxnId="{DD8F919E-9620-47F4-AEC4-2156F4701FB4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B8C4EE3B-EF06-4FDB-9FA9-FA8821D37515}" type="sibTrans" cxnId="{DD8F919E-9620-47F4-AEC4-2156F4701FB4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F5A7E3AA-93F5-4C4C-94E1-47B0B5EC1F74}">
      <dgm:prSet phldrT="[Текст]" custT="1"/>
      <dgm:spPr>
        <a:solidFill>
          <a:srgbClr val="80C535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Segoe UI" pitchFamily="34" charset="0"/>
              <a:cs typeface="Segoe UI" pitchFamily="34" charset="0"/>
            </a:rPr>
            <a:t>СКП ≤ 0,1 м</a:t>
          </a:r>
          <a:endParaRPr lang="ru-RU" sz="1800" b="1" dirty="0">
            <a:latin typeface="Segoe UI" pitchFamily="34" charset="0"/>
            <a:cs typeface="Segoe UI" pitchFamily="34" charset="0"/>
          </a:endParaRPr>
        </a:p>
      </dgm:t>
    </dgm:pt>
    <dgm:pt modelId="{B4E6BED8-67A0-44FB-A9E9-FFDEB120E9FD}" type="parTrans" cxnId="{9612D947-4C18-495E-B9F3-420BDEDEA671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6E4E9F43-81A2-42BB-BF75-3D4943175C3C}" type="sibTrans" cxnId="{9612D947-4C18-495E-B9F3-420BDEDEA671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167C79DA-8021-4331-8308-1F54B4E7E3A7}">
      <dgm:prSet phldrT="[Текст]" custT="1"/>
      <dgm:spPr>
        <a:solidFill>
          <a:srgbClr val="0073B6"/>
        </a:solidFill>
      </dgm:spPr>
      <dgm:t>
        <a:bodyPr/>
        <a:lstStyle/>
        <a:p>
          <a:r>
            <a:rPr lang="ru-RU" sz="1800" b="0" i="0" dirty="0" smtClean="0">
              <a:latin typeface="Segoe UI" pitchFamily="34" charset="0"/>
              <a:cs typeface="Segoe UI" pitchFamily="34" charset="0"/>
            </a:rPr>
            <a:t>Аналитический метод</a:t>
          </a:r>
          <a:endParaRPr lang="ru-RU" sz="1800" b="0" dirty="0">
            <a:latin typeface="Segoe UI" pitchFamily="34" charset="0"/>
            <a:cs typeface="Segoe UI" pitchFamily="34" charset="0"/>
          </a:endParaRPr>
        </a:p>
      </dgm:t>
    </dgm:pt>
    <dgm:pt modelId="{7B79F5FC-B2EF-4285-AA00-2D856A714D4A}" type="parTrans" cxnId="{9284DDB4-8EAC-430F-90BE-7EC7B68DF69A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A5378884-EBAE-4B8B-802D-E99054FBF3F8}" type="sibTrans" cxnId="{9284DDB4-8EAC-430F-90BE-7EC7B68DF69A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EF31C197-4F8E-4786-861D-B265D0D0E652}">
      <dgm:prSet phldrT="[Текст]" custT="1"/>
      <dgm:spPr>
        <a:solidFill>
          <a:srgbClr val="FF0000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Segoe UI" pitchFamily="34" charset="0"/>
              <a:cs typeface="Segoe UI" pitchFamily="34" charset="0"/>
            </a:rPr>
            <a:t>СКП </a:t>
          </a:r>
          <a:r>
            <a:rPr lang="en-US" sz="1800" b="1" dirty="0" smtClean="0">
              <a:latin typeface="Segoe UI" pitchFamily="34" charset="0"/>
              <a:cs typeface="Segoe UI" pitchFamily="34" charset="0"/>
            </a:rPr>
            <a:t>&gt;</a:t>
          </a:r>
          <a:r>
            <a:rPr lang="ru-RU" sz="1800" b="1" dirty="0" smtClean="0">
              <a:latin typeface="Segoe UI" pitchFamily="34" charset="0"/>
              <a:cs typeface="Segoe UI" pitchFamily="34" charset="0"/>
            </a:rPr>
            <a:t> 0,1 м</a:t>
          </a:r>
          <a:r>
            <a:rPr lang="en-US" sz="1800" b="1" dirty="0" smtClean="0">
              <a:latin typeface="Segoe UI" pitchFamily="34" charset="0"/>
              <a:cs typeface="Segoe UI" pitchFamily="34" charset="0"/>
            </a:rPr>
            <a:t> </a:t>
          </a:r>
          <a:r>
            <a:rPr lang="ru-RU" sz="1800" b="1" dirty="0" smtClean="0">
              <a:latin typeface="Segoe UI" pitchFamily="34" charset="0"/>
              <a:cs typeface="Segoe UI" pitchFamily="34" charset="0"/>
            </a:rPr>
            <a:t>(</a:t>
          </a:r>
          <a:r>
            <a:rPr lang="en-US" sz="1800" b="1" dirty="0" smtClean="0">
              <a:latin typeface="Segoe UI" pitchFamily="34" charset="0"/>
              <a:cs typeface="Segoe UI" pitchFamily="34" charset="0"/>
            </a:rPr>
            <a:t>&lt;</a:t>
          </a:r>
          <a:r>
            <a:rPr lang="ru-RU" sz="1800" b="1" dirty="0" smtClean="0">
              <a:latin typeface="Segoe UI" pitchFamily="34" charset="0"/>
              <a:cs typeface="Segoe UI" pitchFamily="34" charset="0"/>
            </a:rPr>
            <a:t>1:200)</a:t>
          </a:r>
        </a:p>
      </dgm:t>
    </dgm:pt>
    <dgm:pt modelId="{47500227-6188-41A3-AB40-DD7BC71D22D5}" type="parTrans" cxnId="{247B4455-2885-41CD-AE4B-A068D3C1B9A3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FDC87904-E72B-4761-891D-AA4ED07961DF}" type="sibTrans" cxnId="{247B4455-2885-41CD-AE4B-A068D3C1B9A3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098337B4-8572-4363-B1CB-CC912C940648}">
      <dgm:prSet phldrT="[Текст]" custT="1"/>
      <dgm:spPr>
        <a:solidFill>
          <a:srgbClr val="80C535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Segoe UI" pitchFamily="34" charset="0"/>
              <a:cs typeface="Segoe UI" pitchFamily="34" charset="0"/>
            </a:rPr>
            <a:t>СКП ≤ 0,1 м</a:t>
          </a:r>
        </a:p>
      </dgm:t>
    </dgm:pt>
    <dgm:pt modelId="{D9F9096E-9D77-4EC9-9C4F-84CD53C16615}" type="sibTrans" cxnId="{1CEA3B46-DB31-41F2-AD72-5B9B7DA8FDE8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8E6D5BBB-4E9C-4D82-99E6-BBBEB55CA7D5}" type="parTrans" cxnId="{1CEA3B46-DB31-41F2-AD72-5B9B7DA8FDE8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6A0D9FF3-52D2-4FA9-BFFA-5040BB9AA95F}">
      <dgm:prSet phldrT="[Текст]" custT="1"/>
      <dgm:spPr>
        <a:solidFill>
          <a:srgbClr val="80C535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Segoe UI" pitchFamily="34" charset="0"/>
              <a:cs typeface="Segoe UI" pitchFamily="34" charset="0"/>
            </a:rPr>
            <a:t>СКП ≤ 0,1 м</a:t>
          </a:r>
          <a:endParaRPr lang="ru-RU" sz="1800" b="1" dirty="0">
            <a:latin typeface="Segoe UI" pitchFamily="34" charset="0"/>
            <a:cs typeface="Segoe UI" pitchFamily="34" charset="0"/>
          </a:endParaRPr>
        </a:p>
      </dgm:t>
    </dgm:pt>
    <dgm:pt modelId="{571B78DA-59E6-45E9-A588-F9CF2C0AB47F}" type="parTrans" cxnId="{229EA7C6-660E-4263-A3E5-4871FC56907B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83439DE7-FC23-4D87-BC27-4B7670D0C40B}" type="sibTrans" cxnId="{229EA7C6-660E-4263-A3E5-4871FC56907B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DD0973AD-7752-4DAE-9096-4CCF69A5221E}">
      <dgm:prSet phldrT="[Текст]" custT="1"/>
      <dgm:spPr>
        <a:solidFill>
          <a:srgbClr val="0073B6"/>
        </a:solidFill>
      </dgm:spPr>
      <dgm:t>
        <a:bodyPr/>
        <a:lstStyle/>
        <a:p>
          <a:r>
            <a:rPr lang="ru-RU" sz="1800" b="0" i="0" dirty="0" smtClean="0">
              <a:latin typeface="Segoe UI" pitchFamily="34" charset="0"/>
              <a:cs typeface="Segoe UI" pitchFamily="34" charset="0"/>
            </a:rPr>
            <a:t>Картометрический метод</a:t>
          </a:r>
        </a:p>
      </dgm:t>
    </dgm:pt>
    <dgm:pt modelId="{7FCE135D-3A3A-47DA-8BEB-9493548A17AE}" type="parTrans" cxnId="{DB076990-96D6-4934-8890-1C53B773F2AE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A697E024-D6D9-403D-986B-54EFCD28FD53}" type="sibTrans" cxnId="{DB076990-96D6-4934-8890-1C53B773F2AE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B6561474-DF48-486A-A089-15F42D32268A}">
      <dgm:prSet phldrT="[Текст]" custT="1"/>
      <dgm:spPr>
        <a:solidFill>
          <a:srgbClr val="FF0000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Segoe UI" pitchFamily="34" charset="0"/>
              <a:cs typeface="Segoe UI" pitchFamily="34" charset="0"/>
            </a:rPr>
            <a:t>СКП </a:t>
          </a:r>
          <a:r>
            <a:rPr lang="en-US" sz="1800" b="1" dirty="0" smtClean="0">
              <a:latin typeface="Segoe UI" pitchFamily="34" charset="0"/>
              <a:cs typeface="Segoe UI" pitchFamily="34" charset="0"/>
            </a:rPr>
            <a:t>&gt;</a:t>
          </a:r>
          <a:r>
            <a:rPr lang="ru-RU" sz="1800" b="1" dirty="0" smtClean="0">
              <a:latin typeface="Segoe UI" pitchFamily="34" charset="0"/>
              <a:cs typeface="Segoe UI" pitchFamily="34" charset="0"/>
            </a:rPr>
            <a:t> 0,1 м (</a:t>
          </a:r>
          <a:r>
            <a:rPr lang="en-US" sz="1800" b="1" dirty="0" smtClean="0">
              <a:latin typeface="Segoe UI" pitchFamily="34" charset="0"/>
              <a:cs typeface="Segoe UI" pitchFamily="34" charset="0"/>
            </a:rPr>
            <a:t>&lt;</a:t>
          </a:r>
          <a:r>
            <a:rPr lang="ru-RU" sz="1800" b="1" dirty="0" smtClean="0">
              <a:latin typeface="Segoe UI" pitchFamily="34" charset="0"/>
              <a:cs typeface="Segoe UI" pitchFamily="34" charset="0"/>
            </a:rPr>
            <a:t>1:200)</a:t>
          </a:r>
        </a:p>
      </dgm:t>
    </dgm:pt>
    <dgm:pt modelId="{5033DF1B-5901-41E9-93B5-8B52472FE61E}" type="parTrans" cxnId="{2ED41ECA-0488-468C-AE22-D40BD1346779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9543B4A1-813B-4D4E-92F2-32F833364811}" type="sibTrans" cxnId="{2ED41ECA-0488-468C-AE22-D40BD1346779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DBFC3B23-4F68-49C9-86CA-2CF0CD6A3E22}">
      <dgm:prSet phldrT="[Текст]" custT="1"/>
      <dgm:spPr>
        <a:solidFill>
          <a:srgbClr val="0073B6"/>
        </a:solidFill>
      </dgm:spPr>
      <dgm:t>
        <a:bodyPr/>
        <a:lstStyle/>
        <a:p>
          <a:r>
            <a:rPr lang="ru-RU" sz="1800" b="0" i="0" dirty="0" smtClean="0">
              <a:latin typeface="Segoe UI" pitchFamily="34" charset="0"/>
              <a:cs typeface="Segoe UI" pitchFamily="34" charset="0"/>
            </a:rPr>
            <a:t>Фотограмметрический метод</a:t>
          </a:r>
          <a:endParaRPr lang="ru-RU" sz="1800" b="0" dirty="0">
            <a:latin typeface="Segoe UI" pitchFamily="34" charset="0"/>
            <a:cs typeface="Segoe UI" pitchFamily="34" charset="0"/>
          </a:endParaRPr>
        </a:p>
      </dgm:t>
    </dgm:pt>
    <dgm:pt modelId="{03137AA3-76FE-462A-AF53-74411FC61645}" type="parTrans" cxnId="{5C4CB684-9D91-4ADB-8973-4DD4043C9658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D18A19A5-F8B6-481E-9A84-B309EDD56950}" type="sibTrans" cxnId="{5C4CB684-9D91-4ADB-8973-4DD4043C9658}">
      <dgm:prSet/>
      <dgm:spPr/>
      <dgm:t>
        <a:bodyPr/>
        <a:lstStyle/>
        <a:p>
          <a:endParaRPr lang="ru-RU">
            <a:latin typeface="Segoe UI" pitchFamily="34" charset="0"/>
            <a:cs typeface="Segoe UI" pitchFamily="34" charset="0"/>
          </a:endParaRPr>
        </a:p>
      </dgm:t>
    </dgm:pt>
    <dgm:pt modelId="{78D2F6DD-DC54-4EBE-A2C9-D5474B34F3DE}" type="pres">
      <dgm:prSet presAssocID="{6892C549-416C-4232-90D8-BC546D737E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90A66-EF71-4600-9D94-A537C7DC2904}" type="pres">
      <dgm:prSet presAssocID="{B9C7013E-F951-4456-A179-EA4F0BF617C8}" presName="linNode" presStyleCnt="0"/>
      <dgm:spPr/>
    </dgm:pt>
    <dgm:pt modelId="{7827A762-1C55-448C-8D3E-B62F99688808}" type="pres">
      <dgm:prSet presAssocID="{B9C7013E-F951-4456-A179-EA4F0BF617C8}" presName="parentText" presStyleLbl="node1" presStyleIdx="0" presStyleCnt="5" custScaleX="252354" custLinFactNeighborX="-22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3677A-1DED-4201-A7F1-A72184866A40}" type="pres">
      <dgm:prSet presAssocID="{B9C7013E-F951-4456-A179-EA4F0BF617C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5B6E3-23DA-40B9-8DBB-BAFF5B698DD7}" type="pres">
      <dgm:prSet presAssocID="{47744C7E-C1C4-4061-9597-054CB71EAD0F}" presName="sp" presStyleCnt="0"/>
      <dgm:spPr/>
    </dgm:pt>
    <dgm:pt modelId="{5BBC8731-C735-4A3C-8837-24665992ADFA}" type="pres">
      <dgm:prSet presAssocID="{8EE72F0B-1F87-4007-9F58-25219FD83249}" presName="linNode" presStyleCnt="0"/>
      <dgm:spPr/>
    </dgm:pt>
    <dgm:pt modelId="{3026340F-2D8C-4C83-BDAE-DE768379E521}" type="pres">
      <dgm:prSet presAssocID="{8EE72F0B-1F87-4007-9F58-25219FD83249}" presName="parentText" presStyleLbl="node1" presStyleIdx="1" presStyleCnt="5" custScaleX="2523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83524-8E27-4303-99AD-53BEC7514F84}" type="pres">
      <dgm:prSet presAssocID="{8EE72F0B-1F87-4007-9F58-25219FD8324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45E58-539E-469E-9141-B9E1E230E6FF}" type="pres">
      <dgm:prSet presAssocID="{B8C4EE3B-EF06-4FDB-9FA9-FA8821D37515}" presName="sp" presStyleCnt="0"/>
      <dgm:spPr/>
    </dgm:pt>
    <dgm:pt modelId="{01A65010-24D7-4825-88B5-30FE06FC0389}" type="pres">
      <dgm:prSet presAssocID="{167C79DA-8021-4331-8308-1F54B4E7E3A7}" presName="linNode" presStyleCnt="0"/>
      <dgm:spPr/>
    </dgm:pt>
    <dgm:pt modelId="{4883FFB6-35C4-42F3-A8CE-BC5749ADDAEF}" type="pres">
      <dgm:prSet presAssocID="{167C79DA-8021-4331-8308-1F54B4E7E3A7}" presName="parentText" presStyleLbl="node1" presStyleIdx="2" presStyleCnt="5" custScaleX="2523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277FF-0A29-435A-8484-C55A72B5E0DA}" type="pres">
      <dgm:prSet presAssocID="{167C79DA-8021-4331-8308-1F54B4E7E3A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D13DC-80D7-41EA-ABF4-925AF50340B6}" type="pres">
      <dgm:prSet presAssocID="{A5378884-EBAE-4B8B-802D-E99054FBF3F8}" presName="sp" presStyleCnt="0"/>
      <dgm:spPr/>
    </dgm:pt>
    <dgm:pt modelId="{4271BB01-6C53-4C39-B58B-5D0E86386224}" type="pres">
      <dgm:prSet presAssocID="{DD0973AD-7752-4DAE-9096-4CCF69A5221E}" presName="linNode" presStyleCnt="0"/>
      <dgm:spPr/>
    </dgm:pt>
    <dgm:pt modelId="{3EB06426-7A1E-471A-8C61-C692052175E0}" type="pres">
      <dgm:prSet presAssocID="{DD0973AD-7752-4DAE-9096-4CCF69A5221E}" presName="parentText" presStyleLbl="node1" presStyleIdx="3" presStyleCnt="5" custScaleX="2523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0F2C6-DD52-4A91-AE6B-45A59DC0203D}" type="pres">
      <dgm:prSet presAssocID="{DD0973AD-7752-4DAE-9096-4CCF69A5221E}" presName="descendantText" presStyleLbl="alignAccFollowNode1" presStyleIdx="3" presStyleCnt="5" custLinFactNeighborX="5034" custLinFactNeighborY="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C0F8F-881E-436B-85E9-8362E71A449D}" type="pres">
      <dgm:prSet presAssocID="{A697E024-D6D9-403D-986B-54EFCD28FD53}" presName="sp" presStyleCnt="0"/>
      <dgm:spPr/>
    </dgm:pt>
    <dgm:pt modelId="{ADBD811A-1939-4CDF-8D34-5F5B1C773EB2}" type="pres">
      <dgm:prSet presAssocID="{DBFC3B23-4F68-49C9-86CA-2CF0CD6A3E22}" presName="linNode" presStyleCnt="0"/>
      <dgm:spPr/>
    </dgm:pt>
    <dgm:pt modelId="{798D1F13-1443-408F-9D9B-FC9A19C9E099}" type="pres">
      <dgm:prSet presAssocID="{DBFC3B23-4F68-49C9-86CA-2CF0CD6A3E22}" presName="parentText" presStyleLbl="node1" presStyleIdx="4" presStyleCnt="5" custScaleX="252470" custLinFactNeighborX="-22" custLinFactNeighborY="27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1E434-E020-4EB3-B848-25272D2EAC84}" type="pres">
      <dgm:prSet presAssocID="{DBFC3B23-4F68-49C9-86CA-2CF0CD6A3E22}" presName="descendantText" presStyleLbl="alignAccFollowNode1" presStyleIdx="4" presStyleCnt="5" custLinFactNeighborX="-2766" custLinFactNeighborY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7219BE-08CC-4D2E-8CB4-8661016E45DF}" type="presOf" srcId="{B9C7013E-F951-4456-A179-EA4F0BF617C8}" destId="{7827A762-1C55-448C-8D3E-B62F99688808}" srcOrd="0" destOrd="0" presId="urn:microsoft.com/office/officeart/2005/8/layout/vList5"/>
    <dgm:cxn modelId="{9612D947-4C18-495E-B9F3-420BDEDEA671}" srcId="{8EE72F0B-1F87-4007-9F58-25219FD83249}" destId="{F5A7E3AA-93F5-4C4C-94E1-47B0B5EC1F74}" srcOrd="0" destOrd="0" parTransId="{B4E6BED8-67A0-44FB-A9E9-FFDEB120E9FD}" sibTransId="{6E4E9F43-81A2-42BB-BF75-3D4943175C3C}"/>
    <dgm:cxn modelId="{5DCCA69B-3BF6-4888-873E-6CABFEF4C650}" type="presOf" srcId="{B6561474-DF48-486A-A089-15F42D32268A}" destId="{EA00F2C6-DD52-4A91-AE6B-45A59DC0203D}" srcOrd="0" destOrd="0" presId="urn:microsoft.com/office/officeart/2005/8/layout/vList5"/>
    <dgm:cxn modelId="{E897513F-C7BB-413C-811C-98DE0C058775}" srcId="{6892C549-416C-4232-90D8-BC546D737E23}" destId="{B9C7013E-F951-4456-A179-EA4F0BF617C8}" srcOrd="0" destOrd="0" parTransId="{605A66BE-4508-4FEA-A684-0752EA1AD88E}" sibTransId="{47744C7E-C1C4-4061-9597-054CB71EAD0F}"/>
    <dgm:cxn modelId="{229EA7C6-660E-4263-A3E5-4871FC56907B}" srcId="{167C79DA-8021-4331-8308-1F54B4E7E3A7}" destId="{6A0D9FF3-52D2-4FA9-BFFA-5040BB9AA95F}" srcOrd="0" destOrd="0" parTransId="{571B78DA-59E6-45E9-A588-F9CF2C0AB47F}" sibTransId="{83439DE7-FC23-4D87-BC27-4B7670D0C40B}"/>
    <dgm:cxn modelId="{9284DDB4-8EAC-430F-90BE-7EC7B68DF69A}" srcId="{6892C549-416C-4232-90D8-BC546D737E23}" destId="{167C79DA-8021-4331-8308-1F54B4E7E3A7}" srcOrd="2" destOrd="0" parTransId="{7B79F5FC-B2EF-4285-AA00-2D856A714D4A}" sibTransId="{A5378884-EBAE-4B8B-802D-E99054FBF3F8}"/>
    <dgm:cxn modelId="{1B61AF63-64EA-4988-93A7-9B0C9A217AFF}" type="presOf" srcId="{6A0D9FF3-52D2-4FA9-BFFA-5040BB9AA95F}" destId="{946277FF-0A29-435A-8484-C55A72B5E0DA}" srcOrd="0" destOrd="0" presId="urn:microsoft.com/office/officeart/2005/8/layout/vList5"/>
    <dgm:cxn modelId="{DD8F919E-9620-47F4-AEC4-2156F4701FB4}" srcId="{6892C549-416C-4232-90D8-BC546D737E23}" destId="{8EE72F0B-1F87-4007-9F58-25219FD83249}" srcOrd="1" destOrd="0" parTransId="{D59900F8-8609-420C-9B8B-1744839854AE}" sibTransId="{B8C4EE3B-EF06-4FDB-9FA9-FA8821D37515}"/>
    <dgm:cxn modelId="{6695B807-716A-4FDC-B509-2ABCDB2AB626}" type="presOf" srcId="{EF31C197-4F8E-4786-861D-B265D0D0E652}" destId="{08C1E434-E020-4EB3-B848-25272D2EAC84}" srcOrd="0" destOrd="0" presId="urn:microsoft.com/office/officeart/2005/8/layout/vList5"/>
    <dgm:cxn modelId="{2ED41ECA-0488-468C-AE22-D40BD1346779}" srcId="{DD0973AD-7752-4DAE-9096-4CCF69A5221E}" destId="{B6561474-DF48-486A-A089-15F42D32268A}" srcOrd="0" destOrd="0" parTransId="{5033DF1B-5901-41E9-93B5-8B52472FE61E}" sibTransId="{9543B4A1-813B-4D4E-92F2-32F833364811}"/>
    <dgm:cxn modelId="{0BE45AA8-6475-415B-8545-1826A9F7E261}" type="presOf" srcId="{DD0973AD-7752-4DAE-9096-4CCF69A5221E}" destId="{3EB06426-7A1E-471A-8C61-C692052175E0}" srcOrd="0" destOrd="0" presId="urn:microsoft.com/office/officeart/2005/8/layout/vList5"/>
    <dgm:cxn modelId="{DB393BE9-53D3-41D1-815D-C06B234F723A}" type="presOf" srcId="{167C79DA-8021-4331-8308-1F54B4E7E3A7}" destId="{4883FFB6-35C4-42F3-A8CE-BC5749ADDAEF}" srcOrd="0" destOrd="0" presId="urn:microsoft.com/office/officeart/2005/8/layout/vList5"/>
    <dgm:cxn modelId="{06B5C3FF-2729-4F89-9714-B3A9681A529E}" type="presOf" srcId="{6892C549-416C-4232-90D8-BC546D737E23}" destId="{78D2F6DD-DC54-4EBE-A2C9-D5474B34F3DE}" srcOrd="0" destOrd="0" presId="urn:microsoft.com/office/officeart/2005/8/layout/vList5"/>
    <dgm:cxn modelId="{DB076990-96D6-4934-8890-1C53B773F2AE}" srcId="{6892C549-416C-4232-90D8-BC546D737E23}" destId="{DD0973AD-7752-4DAE-9096-4CCF69A5221E}" srcOrd="3" destOrd="0" parTransId="{7FCE135D-3A3A-47DA-8BEB-9493548A17AE}" sibTransId="{A697E024-D6D9-403D-986B-54EFCD28FD53}"/>
    <dgm:cxn modelId="{ECBACEE8-4B88-4091-8AA6-FD371DF110BA}" type="presOf" srcId="{098337B4-8572-4363-B1CB-CC912C940648}" destId="{E773677A-1DED-4201-A7F1-A72184866A40}" srcOrd="0" destOrd="0" presId="urn:microsoft.com/office/officeart/2005/8/layout/vList5"/>
    <dgm:cxn modelId="{247B4455-2885-41CD-AE4B-A068D3C1B9A3}" srcId="{DBFC3B23-4F68-49C9-86CA-2CF0CD6A3E22}" destId="{EF31C197-4F8E-4786-861D-B265D0D0E652}" srcOrd="0" destOrd="0" parTransId="{47500227-6188-41A3-AB40-DD7BC71D22D5}" sibTransId="{FDC87904-E72B-4761-891D-AA4ED07961DF}"/>
    <dgm:cxn modelId="{1CEA3B46-DB31-41F2-AD72-5B9B7DA8FDE8}" srcId="{B9C7013E-F951-4456-A179-EA4F0BF617C8}" destId="{098337B4-8572-4363-B1CB-CC912C940648}" srcOrd="0" destOrd="0" parTransId="{8E6D5BBB-4E9C-4D82-99E6-BBBEB55CA7D5}" sibTransId="{D9F9096E-9D77-4EC9-9C4F-84CD53C16615}"/>
    <dgm:cxn modelId="{A24B4AE5-EABA-4FED-A244-64A43178D4B0}" type="presOf" srcId="{8EE72F0B-1F87-4007-9F58-25219FD83249}" destId="{3026340F-2D8C-4C83-BDAE-DE768379E521}" srcOrd="0" destOrd="0" presId="urn:microsoft.com/office/officeart/2005/8/layout/vList5"/>
    <dgm:cxn modelId="{AF3A9C00-2B3D-48C6-B1C1-6AEE633AA703}" type="presOf" srcId="{F5A7E3AA-93F5-4C4C-94E1-47B0B5EC1F74}" destId="{BD683524-8E27-4303-99AD-53BEC7514F84}" srcOrd="0" destOrd="0" presId="urn:microsoft.com/office/officeart/2005/8/layout/vList5"/>
    <dgm:cxn modelId="{D37F8DDC-FD20-4718-93D9-C4EF10D63063}" type="presOf" srcId="{DBFC3B23-4F68-49C9-86CA-2CF0CD6A3E22}" destId="{798D1F13-1443-408F-9D9B-FC9A19C9E099}" srcOrd="0" destOrd="0" presId="urn:microsoft.com/office/officeart/2005/8/layout/vList5"/>
    <dgm:cxn modelId="{5C4CB684-9D91-4ADB-8973-4DD4043C9658}" srcId="{6892C549-416C-4232-90D8-BC546D737E23}" destId="{DBFC3B23-4F68-49C9-86CA-2CF0CD6A3E22}" srcOrd="4" destOrd="0" parTransId="{03137AA3-76FE-462A-AF53-74411FC61645}" sibTransId="{D18A19A5-F8B6-481E-9A84-B309EDD56950}"/>
    <dgm:cxn modelId="{BA0FE6F2-38FA-46B6-AD74-CC2DB1E0DD9A}" type="presParOf" srcId="{78D2F6DD-DC54-4EBE-A2C9-D5474B34F3DE}" destId="{FD290A66-EF71-4600-9D94-A537C7DC2904}" srcOrd="0" destOrd="0" presId="urn:microsoft.com/office/officeart/2005/8/layout/vList5"/>
    <dgm:cxn modelId="{CF54C4C0-A603-4BD5-9DAB-912F2B94257D}" type="presParOf" srcId="{FD290A66-EF71-4600-9D94-A537C7DC2904}" destId="{7827A762-1C55-448C-8D3E-B62F99688808}" srcOrd="0" destOrd="0" presId="urn:microsoft.com/office/officeart/2005/8/layout/vList5"/>
    <dgm:cxn modelId="{40217396-E581-4DD0-8B43-E69CE62F4616}" type="presParOf" srcId="{FD290A66-EF71-4600-9D94-A537C7DC2904}" destId="{E773677A-1DED-4201-A7F1-A72184866A40}" srcOrd="1" destOrd="0" presId="urn:microsoft.com/office/officeart/2005/8/layout/vList5"/>
    <dgm:cxn modelId="{5E427384-824F-45FF-969A-7E832B8F98CE}" type="presParOf" srcId="{78D2F6DD-DC54-4EBE-A2C9-D5474B34F3DE}" destId="{F0D5B6E3-23DA-40B9-8DBB-BAFF5B698DD7}" srcOrd="1" destOrd="0" presId="urn:microsoft.com/office/officeart/2005/8/layout/vList5"/>
    <dgm:cxn modelId="{594B2DD0-DF4D-40A8-8226-4169080E407A}" type="presParOf" srcId="{78D2F6DD-DC54-4EBE-A2C9-D5474B34F3DE}" destId="{5BBC8731-C735-4A3C-8837-24665992ADFA}" srcOrd="2" destOrd="0" presId="urn:microsoft.com/office/officeart/2005/8/layout/vList5"/>
    <dgm:cxn modelId="{2F089B46-95D4-43DB-97A0-983479FE3677}" type="presParOf" srcId="{5BBC8731-C735-4A3C-8837-24665992ADFA}" destId="{3026340F-2D8C-4C83-BDAE-DE768379E521}" srcOrd="0" destOrd="0" presId="urn:microsoft.com/office/officeart/2005/8/layout/vList5"/>
    <dgm:cxn modelId="{40317826-4CCC-4423-8B86-9B91B7AC70BA}" type="presParOf" srcId="{5BBC8731-C735-4A3C-8837-24665992ADFA}" destId="{BD683524-8E27-4303-99AD-53BEC7514F84}" srcOrd="1" destOrd="0" presId="urn:microsoft.com/office/officeart/2005/8/layout/vList5"/>
    <dgm:cxn modelId="{874702E8-3B87-4801-BB06-40490A140C95}" type="presParOf" srcId="{78D2F6DD-DC54-4EBE-A2C9-D5474B34F3DE}" destId="{4CD45E58-539E-469E-9141-B9E1E230E6FF}" srcOrd="3" destOrd="0" presId="urn:microsoft.com/office/officeart/2005/8/layout/vList5"/>
    <dgm:cxn modelId="{BADE7E68-2E47-404D-B53A-D75B2D7DBB63}" type="presParOf" srcId="{78D2F6DD-DC54-4EBE-A2C9-D5474B34F3DE}" destId="{01A65010-24D7-4825-88B5-30FE06FC0389}" srcOrd="4" destOrd="0" presId="urn:microsoft.com/office/officeart/2005/8/layout/vList5"/>
    <dgm:cxn modelId="{D0707BC3-75B9-4F13-9CDC-692309EFC3BF}" type="presParOf" srcId="{01A65010-24D7-4825-88B5-30FE06FC0389}" destId="{4883FFB6-35C4-42F3-A8CE-BC5749ADDAEF}" srcOrd="0" destOrd="0" presId="urn:microsoft.com/office/officeart/2005/8/layout/vList5"/>
    <dgm:cxn modelId="{6F8D8588-89C3-48FA-9621-5B4BC35033DC}" type="presParOf" srcId="{01A65010-24D7-4825-88B5-30FE06FC0389}" destId="{946277FF-0A29-435A-8484-C55A72B5E0DA}" srcOrd="1" destOrd="0" presId="urn:microsoft.com/office/officeart/2005/8/layout/vList5"/>
    <dgm:cxn modelId="{6DD9BEB5-1414-4CEE-A83C-27241CB7141B}" type="presParOf" srcId="{78D2F6DD-DC54-4EBE-A2C9-D5474B34F3DE}" destId="{2D7D13DC-80D7-41EA-ABF4-925AF50340B6}" srcOrd="5" destOrd="0" presId="urn:microsoft.com/office/officeart/2005/8/layout/vList5"/>
    <dgm:cxn modelId="{334EBFB7-72FA-40D3-A455-664E92F7D1DA}" type="presParOf" srcId="{78D2F6DD-DC54-4EBE-A2C9-D5474B34F3DE}" destId="{4271BB01-6C53-4C39-B58B-5D0E86386224}" srcOrd="6" destOrd="0" presId="urn:microsoft.com/office/officeart/2005/8/layout/vList5"/>
    <dgm:cxn modelId="{369D458C-A8EF-4A23-A0B9-5A43245ADE79}" type="presParOf" srcId="{4271BB01-6C53-4C39-B58B-5D0E86386224}" destId="{3EB06426-7A1E-471A-8C61-C692052175E0}" srcOrd="0" destOrd="0" presId="urn:microsoft.com/office/officeart/2005/8/layout/vList5"/>
    <dgm:cxn modelId="{4135F056-A781-469E-A92B-7E933C38AA54}" type="presParOf" srcId="{4271BB01-6C53-4C39-B58B-5D0E86386224}" destId="{EA00F2C6-DD52-4A91-AE6B-45A59DC0203D}" srcOrd="1" destOrd="0" presId="urn:microsoft.com/office/officeart/2005/8/layout/vList5"/>
    <dgm:cxn modelId="{E1335813-C102-46D3-A2C6-74C601933133}" type="presParOf" srcId="{78D2F6DD-DC54-4EBE-A2C9-D5474B34F3DE}" destId="{120C0F8F-881E-436B-85E9-8362E71A449D}" srcOrd="7" destOrd="0" presId="urn:microsoft.com/office/officeart/2005/8/layout/vList5"/>
    <dgm:cxn modelId="{6D5B5444-1163-4AC3-ABCF-77A15F0F2D12}" type="presParOf" srcId="{78D2F6DD-DC54-4EBE-A2C9-D5474B34F3DE}" destId="{ADBD811A-1939-4CDF-8D34-5F5B1C773EB2}" srcOrd="8" destOrd="0" presId="urn:microsoft.com/office/officeart/2005/8/layout/vList5"/>
    <dgm:cxn modelId="{59398E44-7C64-4574-9619-725969D33ED8}" type="presParOf" srcId="{ADBD811A-1939-4CDF-8D34-5F5B1C773EB2}" destId="{798D1F13-1443-408F-9D9B-FC9A19C9E099}" srcOrd="0" destOrd="0" presId="urn:microsoft.com/office/officeart/2005/8/layout/vList5"/>
    <dgm:cxn modelId="{581C1662-6611-46A0-9BFF-57D3E990FBB4}" type="presParOf" srcId="{ADBD811A-1939-4CDF-8D34-5F5B1C773EB2}" destId="{08C1E434-E020-4EB3-B848-25272D2EAC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625035-CB0F-42D2-83AC-D9384FF582D1}">
      <dsp:nvSpPr>
        <dsp:cNvPr id="0" name=""/>
        <dsp:cNvSpPr/>
      </dsp:nvSpPr>
      <dsp:spPr>
        <a:xfrm>
          <a:off x="0" y="871752"/>
          <a:ext cx="8140558" cy="349405"/>
        </a:xfrm>
        <a:prstGeom prst="rect">
          <a:avLst/>
        </a:prstGeom>
        <a:noFill/>
        <a:ln w="25400" cap="flat" cmpd="sng" algn="ctr">
          <a:solidFill>
            <a:srgbClr val="0073B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41777-3457-4572-926E-59F38FA4C066}">
      <dsp:nvSpPr>
        <dsp:cNvPr id="0" name=""/>
        <dsp:cNvSpPr/>
      </dsp:nvSpPr>
      <dsp:spPr>
        <a:xfrm>
          <a:off x="72009" y="69096"/>
          <a:ext cx="7913661" cy="1025378"/>
        </a:xfrm>
        <a:prstGeom prst="roundRect">
          <a:avLst/>
        </a:prstGeom>
        <a:solidFill>
          <a:srgbClr val="007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Segoe UI" pitchFamily="34" charset="0"/>
              <a:cs typeface="Segoe UI" pitchFamily="34" charset="0"/>
            </a:rPr>
            <a:t>Управление Росреестра по Санкт-Петербургу </a:t>
          </a:r>
          <a:br>
            <a:rPr lang="ru-RU" sz="1800" kern="1200" dirty="0" smtClean="0">
              <a:latin typeface="Segoe UI" pitchFamily="34" charset="0"/>
              <a:cs typeface="Segoe UI" pitchFamily="34" charset="0"/>
            </a:rPr>
          </a:br>
          <a:r>
            <a:rPr lang="ru-RU" sz="1800" kern="1200" dirty="0" smtClean="0">
              <a:latin typeface="Segoe UI" pitchFamily="34" charset="0"/>
              <a:cs typeface="Segoe UI" pitchFamily="34" charset="0"/>
            </a:rPr>
            <a:t>(координаты пунктов триангуляции и пунктов полигонометрии)</a:t>
          </a:r>
          <a:endParaRPr lang="ru-RU" sz="1800" kern="1200" dirty="0">
            <a:latin typeface="Segoe UI" pitchFamily="34" charset="0"/>
            <a:cs typeface="Segoe UI" pitchFamily="34" charset="0"/>
          </a:endParaRPr>
        </a:p>
      </dsp:txBody>
      <dsp:txXfrm>
        <a:off x="72009" y="69096"/>
        <a:ext cx="7913661" cy="1025378"/>
      </dsp:txXfrm>
    </dsp:sp>
    <dsp:sp modelId="{75E2CC22-7A2C-4BD4-BA68-C94708336D06}">
      <dsp:nvSpPr>
        <dsp:cNvPr id="0" name=""/>
        <dsp:cNvSpPr/>
      </dsp:nvSpPr>
      <dsp:spPr>
        <a:xfrm>
          <a:off x="0" y="1426681"/>
          <a:ext cx="8280920" cy="312913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48A96-EDC2-40CF-88B9-2125BDEEC258}">
      <dsp:nvSpPr>
        <dsp:cNvPr id="0" name=""/>
        <dsp:cNvSpPr/>
      </dsp:nvSpPr>
      <dsp:spPr>
        <a:xfrm>
          <a:off x="70177" y="1345840"/>
          <a:ext cx="7884166" cy="925536"/>
        </a:xfrm>
        <a:prstGeom prst="roundRect">
          <a:avLst/>
        </a:prstGeom>
        <a:solidFill>
          <a:srgbClr val="007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Segoe UI" pitchFamily="34" charset="0"/>
              <a:cs typeface="Segoe UI" pitchFamily="34" charset="0"/>
            </a:rPr>
            <a:t>Комитет по градостроительству и архитектуре Санкт-Петербурга </a:t>
          </a:r>
          <a:br>
            <a:rPr lang="ru-RU" sz="1800" kern="1200" dirty="0" smtClean="0">
              <a:latin typeface="Segoe UI" pitchFamily="34" charset="0"/>
              <a:cs typeface="Segoe UI" pitchFamily="34" charset="0"/>
            </a:rPr>
          </a:br>
          <a:r>
            <a:rPr lang="ru-RU" sz="1800" kern="1200" dirty="0" smtClean="0">
              <a:latin typeface="Segoe UI" pitchFamily="34" charset="0"/>
              <a:cs typeface="Segoe UI" pitchFamily="34" charset="0"/>
            </a:rPr>
            <a:t>(координаты пунктов полигонометрии)</a:t>
          </a:r>
          <a:endParaRPr lang="ru-RU" sz="1800" kern="1200" dirty="0">
            <a:latin typeface="Segoe UI" pitchFamily="34" charset="0"/>
            <a:cs typeface="Segoe UI" pitchFamily="34" charset="0"/>
          </a:endParaRPr>
        </a:p>
      </dsp:txBody>
      <dsp:txXfrm>
        <a:off x="70177" y="1345840"/>
        <a:ext cx="7884166" cy="925536"/>
      </dsp:txXfrm>
    </dsp:sp>
    <dsp:sp modelId="{F8276053-4588-4215-89A8-973BDB4238E8}">
      <dsp:nvSpPr>
        <dsp:cNvPr id="0" name=""/>
        <dsp:cNvSpPr/>
      </dsp:nvSpPr>
      <dsp:spPr>
        <a:xfrm flipV="1">
          <a:off x="0" y="2808312"/>
          <a:ext cx="8280920" cy="390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21AF9-B220-4D58-A327-9270CC11B33E}">
      <dsp:nvSpPr>
        <dsp:cNvPr id="0" name=""/>
        <dsp:cNvSpPr/>
      </dsp:nvSpPr>
      <dsp:spPr>
        <a:xfrm>
          <a:off x="70176" y="2569976"/>
          <a:ext cx="7884289" cy="1011098"/>
        </a:xfrm>
        <a:prstGeom prst="roundRect">
          <a:avLst/>
        </a:prstGeom>
        <a:solidFill>
          <a:srgbClr val="007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Segoe UI" pitchFamily="34" charset="0"/>
              <a:cs typeface="Segoe UI" pitchFamily="34" charset="0"/>
            </a:rPr>
            <a:t>СПб ГКУ «ЦИОГД» </a:t>
          </a:r>
          <a:br>
            <a:rPr lang="ru-RU" sz="1800" b="0" i="0" kern="1200" dirty="0" smtClean="0">
              <a:latin typeface="Segoe UI" pitchFamily="34" charset="0"/>
              <a:cs typeface="Segoe UI" pitchFamily="34" charset="0"/>
            </a:rPr>
          </a:br>
          <a:r>
            <a:rPr lang="ru-RU" sz="1800" b="0" i="0" kern="1200" dirty="0" smtClean="0">
              <a:latin typeface="Segoe UI" pitchFamily="34" charset="0"/>
              <a:cs typeface="Segoe UI" pitchFamily="34" charset="0"/>
            </a:rPr>
            <a:t>(</a:t>
          </a:r>
          <a:r>
            <a:rPr lang="ru-RU" sz="1800" kern="1200" dirty="0" smtClean="0">
              <a:latin typeface="Segoe UI" pitchFamily="34" charset="0"/>
              <a:cs typeface="Segoe UI" pitchFamily="34" charset="0"/>
            </a:rPr>
            <a:t>предоставление информации спутниковой геодезической сети референцных станций Санкт-Петербурга)</a:t>
          </a:r>
          <a:endParaRPr lang="ru-RU" sz="1800" kern="1200" dirty="0">
            <a:latin typeface="Segoe UI" pitchFamily="34" charset="0"/>
            <a:cs typeface="Segoe UI" pitchFamily="34" charset="0"/>
          </a:endParaRPr>
        </a:p>
      </dsp:txBody>
      <dsp:txXfrm>
        <a:off x="70176" y="2569976"/>
        <a:ext cx="7884289" cy="1011098"/>
      </dsp:txXfrm>
    </dsp:sp>
    <dsp:sp modelId="{8F1A4C6C-3A0D-4B86-A0A0-E86741B14105}">
      <dsp:nvSpPr>
        <dsp:cNvPr id="0" name=""/>
        <dsp:cNvSpPr/>
      </dsp:nvSpPr>
      <dsp:spPr>
        <a:xfrm>
          <a:off x="0" y="4658208"/>
          <a:ext cx="8140558" cy="340639"/>
        </a:xfrm>
        <a:prstGeom prst="rect">
          <a:avLst/>
        </a:prstGeom>
        <a:noFill/>
        <a:ln w="25400" cap="flat" cmpd="sng" algn="ctr">
          <a:solidFill>
            <a:srgbClr val="0073B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F6A06-73F7-48B9-A39F-74A625778923}">
      <dsp:nvSpPr>
        <dsp:cNvPr id="0" name=""/>
        <dsp:cNvSpPr/>
      </dsp:nvSpPr>
      <dsp:spPr>
        <a:xfrm>
          <a:off x="70176" y="3866119"/>
          <a:ext cx="7894658" cy="989867"/>
        </a:xfrm>
        <a:prstGeom prst="roundRect">
          <a:avLst/>
        </a:prstGeom>
        <a:solidFill>
          <a:srgbClr val="007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Segoe UI" pitchFamily="34" charset="0"/>
              <a:cs typeface="Segoe UI" pitchFamily="34" charset="0"/>
            </a:rPr>
            <a:t>ООО «НПП «ГЕОМАТИК» </a:t>
          </a:r>
          <a:br>
            <a:rPr lang="ru-RU" sz="1800" kern="1200" dirty="0" smtClean="0">
              <a:latin typeface="Segoe UI" pitchFamily="34" charset="0"/>
              <a:cs typeface="Segoe UI" pitchFamily="34" charset="0"/>
            </a:rPr>
          </a:br>
          <a:r>
            <a:rPr lang="ru-RU" sz="1800" kern="1200" dirty="0" smtClean="0">
              <a:latin typeface="Segoe UI" pitchFamily="34" charset="0"/>
              <a:cs typeface="Segoe UI" pitchFamily="34" charset="0"/>
            </a:rPr>
            <a:t>(предоставление информации сети дифференциальных геодезических станций «ГЕОСПАЙДЕР»)</a:t>
          </a:r>
        </a:p>
      </dsp:txBody>
      <dsp:txXfrm>
        <a:off x="70176" y="3866119"/>
        <a:ext cx="7894658" cy="9898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73677A-1DED-4201-A7F1-A72184866A40}">
      <dsp:nvSpPr>
        <dsp:cNvPr id="0" name=""/>
        <dsp:cNvSpPr/>
      </dsp:nvSpPr>
      <dsp:spPr>
        <a:xfrm rot="5400000">
          <a:off x="6035162" y="-1212671"/>
          <a:ext cx="721872" cy="3331810"/>
        </a:xfrm>
        <a:prstGeom prst="round2SameRect">
          <a:avLst/>
        </a:prstGeom>
        <a:solidFill>
          <a:srgbClr val="80C535">
            <a:alpha val="89804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СКП ≤ 0,1 м</a:t>
          </a:r>
        </a:p>
      </dsp:txBody>
      <dsp:txXfrm rot="5400000">
        <a:off x="6035162" y="-1212671"/>
        <a:ext cx="721872" cy="3331810"/>
      </dsp:txXfrm>
    </dsp:sp>
    <dsp:sp modelId="{7827A762-1C55-448C-8D3E-B62F99688808}">
      <dsp:nvSpPr>
        <dsp:cNvPr id="0" name=""/>
        <dsp:cNvSpPr/>
      </dsp:nvSpPr>
      <dsp:spPr>
        <a:xfrm>
          <a:off x="0" y="0"/>
          <a:ext cx="4729475" cy="902340"/>
        </a:xfrm>
        <a:prstGeom prst="roundRect">
          <a:avLst/>
        </a:prstGeom>
        <a:solidFill>
          <a:srgbClr val="007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Segoe UI" pitchFamily="34" charset="0"/>
              <a:cs typeface="Segoe UI" pitchFamily="34" charset="0"/>
            </a:rPr>
            <a:t>Геодезический метод</a:t>
          </a:r>
          <a:endParaRPr lang="ru-RU" sz="1800" b="0" kern="1200" dirty="0">
            <a:latin typeface="Segoe UI" pitchFamily="34" charset="0"/>
            <a:cs typeface="Segoe UI" pitchFamily="34" charset="0"/>
          </a:endParaRPr>
        </a:p>
      </dsp:txBody>
      <dsp:txXfrm>
        <a:off x="0" y="0"/>
        <a:ext cx="4729475" cy="902340"/>
      </dsp:txXfrm>
    </dsp:sp>
    <dsp:sp modelId="{BD683524-8E27-4303-99AD-53BEC7514F84}">
      <dsp:nvSpPr>
        <dsp:cNvPr id="0" name=""/>
        <dsp:cNvSpPr/>
      </dsp:nvSpPr>
      <dsp:spPr>
        <a:xfrm rot="5400000">
          <a:off x="6035162" y="-265214"/>
          <a:ext cx="721872" cy="3331810"/>
        </a:xfrm>
        <a:prstGeom prst="round2SameRect">
          <a:avLst/>
        </a:prstGeom>
        <a:solidFill>
          <a:srgbClr val="80C535">
            <a:alpha val="89804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СКП ≤ 0,1 м</a:t>
          </a:r>
          <a:endParaRPr lang="ru-RU" sz="1800" b="1" kern="1200" dirty="0">
            <a:latin typeface="Segoe UI" pitchFamily="34" charset="0"/>
            <a:cs typeface="Segoe UI" pitchFamily="34" charset="0"/>
          </a:endParaRPr>
        </a:p>
      </dsp:txBody>
      <dsp:txXfrm rot="5400000">
        <a:off x="6035162" y="-265214"/>
        <a:ext cx="721872" cy="3331810"/>
      </dsp:txXfrm>
    </dsp:sp>
    <dsp:sp modelId="{3026340F-2D8C-4C83-BDAE-DE768379E521}">
      <dsp:nvSpPr>
        <dsp:cNvPr id="0" name=""/>
        <dsp:cNvSpPr/>
      </dsp:nvSpPr>
      <dsp:spPr>
        <a:xfrm>
          <a:off x="718" y="949520"/>
          <a:ext cx="4729475" cy="902340"/>
        </a:xfrm>
        <a:prstGeom prst="roundRect">
          <a:avLst/>
        </a:prstGeom>
        <a:solidFill>
          <a:srgbClr val="007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Segoe UI" pitchFamily="34" charset="0"/>
              <a:cs typeface="Segoe UI" pitchFamily="34" charset="0"/>
            </a:rPr>
            <a:t>Метод спутниковых геодезических измерений (определений)</a:t>
          </a:r>
          <a:endParaRPr lang="ru-RU" sz="1800" b="0" kern="1200" dirty="0">
            <a:latin typeface="Segoe UI" pitchFamily="34" charset="0"/>
            <a:cs typeface="Segoe UI" pitchFamily="34" charset="0"/>
          </a:endParaRPr>
        </a:p>
      </dsp:txBody>
      <dsp:txXfrm>
        <a:off x="718" y="949520"/>
        <a:ext cx="4729475" cy="902340"/>
      </dsp:txXfrm>
    </dsp:sp>
    <dsp:sp modelId="{946277FF-0A29-435A-8484-C55A72B5E0DA}">
      <dsp:nvSpPr>
        <dsp:cNvPr id="0" name=""/>
        <dsp:cNvSpPr/>
      </dsp:nvSpPr>
      <dsp:spPr>
        <a:xfrm rot="5400000">
          <a:off x="6035181" y="682242"/>
          <a:ext cx="721872" cy="3331810"/>
        </a:xfrm>
        <a:prstGeom prst="round2SameRect">
          <a:avLst/>
        </a:prstGeom>
        <a:solidFill>
          <a:srgbClr val="80C535">
            <a:alpha val="89804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СКП ≤ 0,1 м</a:t>
          </a:r>
          <a:endParaRPr lang="ru-RU" sz="1800" b="1" kern="1200" dirty="0">
            <a:latin typeface="Segoe UI" pitchFamily="34" charset="0"/>
            <a:cs typeface="Segoe UI" pitchFamily="34" charset="0"/>
          </a:endParaRPr>
        </a:p>
      </dsp:txBody>
      <dsp:txXfrm rot="5400000">
        <a:off x="6035181" y="682242"/>
        <a:ext cx="721872" cy="3331810"/>
      </dsp:txXfrm>
    </dsp:sp>
    <dsp:sp modelId="{4883FFB6-35C4-42F3-A8CE-BC5749ADDAEF}">
      <dsp:nvSpPr>
        <dsp:cNvPr id="0" name=""/>
        <dsp:cNvSpPr/>
      </dsp:nvSpPr>
      <dsp:spPr>
        <a:xfrm>
          <a:off x="718" y="1896977"/>
          <a:ext cx="4729494" cy="902340"/>
        </a:xfrm>
        <a:prstGeom prst="roundRect">
          <a:avLst/>
        </a:prstGeom>
        <a:solidFill>
          <a:srgbClr val="007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Segoe UI" pitchFamily="34" charset="0"/>
              <a:cs typeface="Segoe UI" pitchFamily="34" charset="0"/>
            </a:rPr>
            <a:t>Аналитический метод</a:t>
          </a:r>
          <a:endParaRPr lang="ru-RU" sz="1800" b="0" kern="1200" dirty="0">
            <a:latin typeface="Segoe UI" pitchFamily="34" charset="0"/>
            <a:cs typeface="Segoe UI" pitchFamily="34" charset="0"/>
          </a:endParaRPr>
        </a:p>
      </dsp:txBody>
      <dsp:txXfrm>
        <a:off x="718" y="1896977"/>
        <a:ext cx="4729494" cy="902340"/>
      </dsp:txXfrm>
    </dsp:sp>
    <dsp:sp modelId="{EA00F2C6-DD52-4A91-AE6B-45A59DC0203D}">
      <dsp:nvSpPr>
        <dsp:cNvPr id="0" name=""/>
        <dsp:cNvSpPr/>
      </dsp:nvSpPr>
      <dsp:spPr>
        <a:xfrm rot="5400000">
          <a:off x="6038054" y="1647356"/>
          <a:ext cx="721872" cy="3331810"/>
        </a:xfrm>
        <a:prstGeom prst="round2SameRect">
          <a:avLst/>
        </a:prstGeom>
        <a:solidFill>
          <a:srgbClr val="FF0000">
            <a:alpha val="89804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СКП </a:t>
          </a:r>
          <a:r>
            <a:rPr lang="en-US" sz="1800" b="1" kern="1200" dirty="0" smtClean="0">
              <a:latin typeface="Segoe UI" pitchFamily="34" charset="0"/>
              <a:cs typeface="Segoe UI" pitchFamily="34" charset="0"/>
            </a:rPr>
            <a:t>&gt;</a:t>
          </a: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 0,1 м (</a:t>
          </a:r>
          <a:r>
            <a:rPr lang="en-US" sz="1800" b="1" kern="1200" dirty="0" smtClean="0">
              <a:latin typeface="Segoe UI" pitchFamily="34" charset="0"/>
              <a:cs typeface="Segoe UI" pitchFamily="34" charset="0"/>
            </a:rPr>
            <a:t>&lt;</a:t>
          </a: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1:200)</a:t>
          </a:r>
        </a:p>
      </dsp:txBody>
      <dsp:txXfrm rot="5400000">
        <a:off x="6038054" y="1647356"/>
        <a:ext cx="721872" cy="3331810"/>
      </dsp:txXfrm>
    </dsp:sp>
    <dsp:sp modelId="{3EB06426-7A1E-471A-8C61-C692052175E0}">
      <dsp:nvSpPr>
        <dsp:cNvPr id="0" name=""/>
        <dsp:cNvSpPr/>
      </dsp:nvSpPr>
      <dsp:spPr>
        <a:xfrm>
          <a:off x="718" y="2844435"/>
          <a:ext cx="4729475" cy="902340"/>
        </a:xfrm>
        <a:prstGeom prst="roundRect">
          <a:avLst/>
        </a:prstGeom>
        <a:solidFill>
          <a:srgbClr val="007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Segoe UI" pitchFamily="34" charset="0"/>
              <a:cs typeface="Segoe UI" pitchFamily="34" charset="0"/>
            </a:rPr>
            <a:t>Картометрический метод</a:t>
          </a:r>
        </a:p>
      </dsp:txBody>
      <dsp:txXfrm>
        <a:off x="718" y="2844435"/>
        <a:ext cx="4729475" cy="902340"/>
      </dsp:txXfrm>
    </dsp:sp>
    <dsp:sp modelId="{08C1E434-E020-4EB3-B848-25272D2EAC84}">
      <dsp:nvSpPr>
        <dsp:cNvPr id="0" name=""/>
        <dsp:cNvSpPr/>
      </dsp:nvSpPr>
      <dsp:spPr>
        <a:xfrm rot="5400000">
          <a:off x="5985497" y="2583466"/>
          <a:ext cx="721872" cy="3331810"/>
        </a:xfrm>
        <a:prstGeom prst="round2SameRect">
          <a:avLst/>
        </a:prstGeom>
        <a:solidFill>
          <a:srgbClr val="FF0000"/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СКП </a:t>
          </a:r>
          <a:r>
            <a:rPr lang="en-US" sz="1800" b="1" kern="1200" dirty="0" smtClean="0">
              <a:latin typeface="Segoe UI" pitchFamily="34" charset="0"/>
              <a:cs typeface="Segoe UI" pitchFamily="34" charset="0"/>
            </a:rPr>
            <a:t>&gt;</a:t>
          </a: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 0,1 м</a:t>
          </a:r>
          <a:r>
            <a:rPr lang="en-US" sz="1800" b="1" kern="1200" dirty="0" smtClean="0">
              <a:latin typeface="Segoe UI" pitchFamily="34" charset="0"/>
              <a:cs typeface="Segoe UI" pitchFamily="34" charset="0"/>
            </a:rPr>
            <a:t> </a:t>
          </a: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(</a:t>
          </a:r>
          <a:r>
            <a:rPr lang="en-US" sz="1800" b="1" kern="1200" dirty="0" smtClean="0">
              <a:latin typeface="Segoe UI" pitchFamily="34" charset="0"/>
              <a:cs typeface="Segoe UI" pitchFamily="34" charset="0"/>
            </a:rPr>
            <a:t>&lt;</a:t>
          </a:r>
          <a:r>
            <a:rPr lang="ru-RU" sz="1800" b="1" kern="1200" dirty="0" smtClean="0">
              <a:latin typeface="Segoe UI" pitchFamily="34" charset="0"/>
              <a:cs typeface="Segoe UI" pitchFamily="34" charset="0"/>
            </a:rPr>
            <a:t>1:200)</a:t>
          </a:r>
        </a:p>
      </dsp:txBody>
      <dsp:txXfrm rot="5400000">
        <a:off x="5985497" y="2583466"/>
        <a:ext cx="721872" cy="3331810"/>
      </dsp:txXfrm>
    </dsp:sp>
    <dsp:sp modelId="{798D1F13-1443-408F-9D9B-FC9A19C9E099}">
      <dsp:nvSpPr>
        <dsp:cNvPr id="0" name=""/>
        <dsp:cNvSpPr/>
      </dsp:nvSpPr>
      <dsp:spPr>
        <a:xfrm>
          <a:off x="0" y="3793955"/>
          <a:ext cx="4731649" cy="902340"/>
        </a:xfrm>
        <a:prstGeom prst="roundRect">
          <a:avLst/>
        </a:prstGeom>
        <a:solidFill>
          <a:srgbClr val="007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Segoe UI" pitchFamily="34" charset="0"/>
              <a:cs typeface="Segoe UI" pitchFamily="34" charset="0"/>
            </a:rPr>
            <a:t>Фотограмметрический метод</a:t>
          </a:r>
          <a:endParaRPr lang="ru-RU" sz="1800" b="0" kern="1200" dirty="0">
            <a:latin typeface="Segoe UI" pitchFamily="34" charset="0"/>
            <a:cs typeface="Segoe UI" pitchFamily="34" charset="0"/>
          </a:endParaRPr>
        </a:p>
      </dsp:txBody>
      <dsp:txXfrm>
        <a:off x="0" y="3793955"/>
        <a:ext cx="4731649" cy="902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578" y="0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06AF2-6679-4759-833C-FF035F35AE1F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53969" cy="49768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578" y="9443241"/>
            <a:ext cx="2953969" cy="49768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39BBCE-832F-48BA-9CB8-5A600D3ED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983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578" y="0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C5AA1-04EC-452F-A4BC-204BF603597B}" type="datetimeFigureOut">
              <a:rPr lang="ru-RU"/>
              <a:pPr>
                <a:defRPr/>
              </a:pPr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6" y="4722416"/>
            <a:ext cx="5452747" cy="4474369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53969" cy="49768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578" y="9443241"/>
            <a:ext cx="2953969" cy="49768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C3914E-F574-4736-80D2-B1CDF6638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144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3914E-F574-4736-80D2-B1CDF66386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31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1482-496F-4A15-8154-BE38FF5FF1AF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D468-D2C3-4282-BD73-D11C339DE5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B52B-8FE0-4BFE-A411-52F89507C5DE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8714-D7AE-473C-B401-3C12C7012A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4C91-6AD8-4DBB-9DDD-ED9CB7A09567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6D25-84EF-4AD6-B2B6-9B92F80383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1D81-AB94-48E0-8988-934AA6BC4B5B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61B0-EBEE-4EA4-A2EC-E3B938D55A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A01B-A464-47AE-B340-EB68372C194B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CEE9-9B95-4555-941F-A086032F68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957F-336A-42BC-A8F2-52E4313AEA79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27E2-5ABD-4960-877C-BF5A750221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85CA-CA2A-4650-9AC7-2A643CE4E850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4164-CFA6-4236-8996-344E16D6F1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B20B-A870-4359-80CA-AD5CD557100E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C9AC-8EA7-46FD-BF80-31496234DC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D29D-29F4-4E83-BFDF-1D0296C8681E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0783-DB24-4C18-AB7D-26ABB88B65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0C8F-D9DC-4F74-B56B-5A998E9446CA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C3CE-747E-4DF0-9EBB-A8E3B3B29D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1A44-99CD-45FE-B89D-ADFA157BFF3A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2A03-8C95-4297-898A-7BBEC1F87A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B767C84-1128-42FA-A4E7-6CC86AC71F14}" type="datetime1">
              <a:rPr lang="ru-RU" smtClean="0"/>
              <a:pPr>
                <a:defRPr/>
              </a:pPr>
              <a:t>13.09.2019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14BFC10-C70E-4129-8973-225D6D5D28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sentation1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" y="0"/>
            <a:ext cx="9143086" cy="6858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95536" y="2132856"/>
            <a:ext cx="83529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6FB8"/>
                </a:solidFill>
                <a:latin typeface="Segoe UI" pitchFamily="34" charset="0"/>
                <a:ea typeface="+mj-ea"/>
                <a:cs typeface="Segoe UI" pitchFamily="34" charset="0"/>
              </a:rPr>
              <a:t>Типичные ошибки, допускаемые кадастровыми инженерами при подготовке межевых и технических планов (геодезическое обоснование)</a:t>
            </a:r>
            <a:endParaRPr lang="en-US" sz="2800" b="1" dirty="0" smtClean="0">
              <a:solidFill>
                <a:srgbClr val="006FB8"/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157192"/>
            <a:ext cx="6768752" cy="1440160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sz="2400" dirty="0" smtClean="0">
              <a:solidFill>
                <a:srgbClr val="006FB8"/>
              </a:solidFill>
              <a:latin typeface="Segoe UI" pitchFamily="34" charset="0"/>
              <a:cs typeface="Segoe UI" pitchFamily="34" charset="0"/>
            </a:endParaRPr>
          </a:p>
          <a:p>
            <a:pPr algn="l"/>
            <a:r>
              <a:rPr lang="ru-RU" sz="3400" dirty="0" smtClean="0">
                <a:solidFill>
                  <a:srgbClr val="006FB8"/>
                </a:solidFill>
                <a:latin typeface="Segoe UI" pitchFamily="34" charset="0"/>
                <a:cs typeface="Segoe UI" pitchFamily="34" charset="0"/>
              </a:rPr>
              <a:t>Липатов Дмитрий Андреевич</a:t>
            </a:r>
          </a:p>
          <a:p>
            <a:pPr algn="l"/>
            <a:r>
              <a:rPr lang="ru-RU" sz="2600" dirty="0" smtClean="0">
                <a:solidFill>
                  <a:srgbClr val="006FB8"/>
                </a:solidFill>
                <a:latin typeface="Segoe UI" pitchFamily="34" charset="0"/>
                <a:cs typeface="Segoe UI" pitchFamily="34" charset="0"/>
              </a:rPr>
              <a:t>Главный специалист-эксперт отдела геодезии и картографии  Управления Росреестра по Санкт-Петербургу</a:t>
            </a:r>
            <a:endParaRPr lang="ru-RU" sz="2600" dirty="0">
              <a:solidFill>
                <a:srgbClr val="006FB8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461B0-EBEE-4EA4-A2EC-E3B938D55AB3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67744" y="188640"/>
            <a:ext cx="64807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Пример</a:t>
            </a:r>
            <a:r>
              <a:rPr lang="en-US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допущенных ошибок</a:t>
            </a:r>
            <a:endParaRPr lang="ru-RU" sz="2400" b="1" dirty="0">
              <a:solidFill>
                <a:srgbClr val="0073B6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 descr="Безымянный 3.png"/>
          <p:cNvPicPr>
            <a:picLocks noChangeAspect="1"/>
          </p:cNvPicPr>
          <p:nvPr/>
        </p:nvPicPr>
        <p:blipFill>
          <a:blip r:embed="rId2" cstate="print"/>
          <a:srcRect l="29525" t="12201" r="30914" b="38660"/>
          <a:stretch>
            <a:fillRect/>
          </a:stretch>
        </p:blipFill>
        <p:spPr>
          <a:xfrm>
            <a:off x="251520" y="1340768"/>
            <a:ext cx="5544616" cy="4304373"/>
          </a:xfrm>
          <a:prstGeom prst="rect">
            <a:avLst/>
          </a:prstGeom>
          <a:ln>
            <a:solidFill>
              <a:srgbClr val="0073B6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3621" t="17419" r="44429" b="7795"/>
          <a:stretch>
            <a:fillRect/>
          </a:stretch>
        </p:blipFill>
        <p:spPr bwMode="auto">
          <a:xfrm>
            <a:off x="5864498" y="1340768"/>
            <a:ext cx="2953240" cy="4320480"/>
          </a:xfrm>
          <a:prstGeom prst="rect">
            <a:avLst/>
          </a:prstGeom>
          <a:noFill/>
          <a:ln w="9525">
            <a:solidFill>
              <a:srgbClr val="0073B6"/>
            </a:solidFill>
            <a:miter lim="800000"/>
            <a:headEnd/>
            <a:tailEnd/>
          </a:ln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8028384" y="6093296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545758"/>
            <a:ext cx="813690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dirty="0" smtClean="0">
                <a:latin typeface="Segoe UI" pitchFamily="34" charset="0"/>
                <a:cs typeface="Segoe UI" pitchFamily="34" charset="0"/>
              </a:rPr>
              <a:t>Консультирование кадастровых инженеров и иных заинтересованных лиц по вопросам проведения геодезических работ при осуществлении кадастровой деятельности, а также по вопросам подготовки межевых </a:t>
            </a:r>
            <a:br>
              <a:rPr lang="ru-RU" dirty="0" smtClean="0">
                <a:latin typeface="Segoe UI" pitchFamily="34" charset="0"/>
                <a:cs typeface="Segoe UI" pitchFamily="34" charset="0"/>
              </a:rPr>
            </a:br>
            <a:r>
              <a:rPr lang="ru-RU" dirty="0" smtClean="0">
                <a:latin typeface="Segoe UI" pitchFamily="34" charset="0"/>
                <a:cs typeface="Segoe UI" pitchFamily="34" charset="0"/>
              </a:rPr>
              <a:t>и технических планов (геодезическое обоснование), осуществляется должностными лицами отдела геодезии и картографии Управления Росреестра по Санкт-Петербургу: </a:t>
            </a:r>
          </a:p>
          <a:p>
            <a:pPr lvl="0" algn="just"/>
            <a:endParaRPr lang="ru-RU" dirty="0" smtClean="0">
              <a:latin typeface="Segoe UI" pitchFamily="34" charset="0"/>
              <a:cs typeface="Segoe UI" pitchFamily="34" charset="0"/>
            </a:endParaRPr>
          </a:p>
          <a:p>
            <a:pPr algn="ctr"/>
            <a:endParaRPr lang="ru-RU" dirty="0" smtClean="0">
              <a:solidFill>
                <a:srgbClr val="006FB0"/>
              </a:solidFill>
              <a:latin typeface="Segoe UI" pitchFamily="34" charset="0"/>
              <a:cs typeface="Segoe UI" pitchFamily="34" charset="0"/>
            </a:endParaRPr>
          </a:p>
          <a:p>
            <a:pPr lvl="2">
              <a:buClr>
                <a:srgbClr val="0073B6"/>
              </a:buClr>
              <a:buFont typeface="Wingdings" pitchFamily="2" charset="2"/>
              <a:buChar char="§"/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 по телефону</a:t>
            </a:r>
          </a:p>
          <a:p>
            <a:pPr lvl="2"/>
            <a:r>
              <a:rPr lang="ru-RU" dirty="0" smtClean="0">
                <a:latin typeface="Segoe UI" pitchFamily="34" charset="0"/>
                <a:cs typeface="Segoe UI" pitchFamily="34" charset="0"/>
              </a:rPr>
              <a:t>  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8 (812) 617-25-68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,</a:t>
            </a:r>
          </a:p>
          <a:p>
            <a:pPr lvl="2"/>
            <a:r>
              <a:rPr lang="ru-RU" dirty="0" smtClean="0">
                <a:latin typeface="Segoe UI" pitchFamily="34" charset="0"/>
                <a:cs typeface="Segoe UI" pitchFamily="34" charset="0"/>
              </a:rPr>
              <a:t>  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8 (812) 654-64-66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ru-RU" dirty="0" err="1" smtClean="0">
                <a:latin typeface="Segoe UI" pitchFamily="34" charset="0"/>
                <a:cs typeface="Segoe UI" pitchFamily="34" charset="0"/>
              </a:rPr>
              <a:t>доб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.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4125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);</a:t>
            </a:r>
          </a:p>
          <a:p>
            <a:pPr lvl="2"/>
            <a:endParaRPr lang="ru-RU" dirty="0" smtClean="0">
              <a:solidFill>
                <a:srgbClr val="006FB0"/>
              </a:solidFill>
              <a:latin typeface="Segoe UI" pitchFamily="34" charset="0"/>
              <a:cs typeface="Segoe UI" pitchFamily="34" charset="0"/>
            </a:endParaRPr>
          </a:p>
          <a:p>
            <a:pPr lvl="2">
              <a:buClr>
                <a:srgbClr val="0073B6"/>
              </a:buClr>
              <a:buFont typeface="Wingdings" pitchFamily="2" charset="2"/>
              <a:buChar char="§"/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 по адресу электронной почты </a:t>
            </a:r>
          </a:p>
          <a:p>
            <a:pPr lvl="2"/>
            <a:r>
              <a:rPr lang="ru-RU" dirty="0" smtClean="0">
                <a:latin typeface="Segoe UI" pitchFamily="34" charset="0"/>
                <a:cs typeface="Segoe UI" pitchFamily="34" charset="0"/>
              </a:rPr>
              <a:t>  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ogk.rosreestr.spb@yandex.ru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.  </a:t>
            </a:r>
          </a:p>
          <a:p>
            <a:pPr lvl="2"/>
            <a:endParaRPr lang="ru-RU" dirty="0" smtClean="0">
              <a:solidFill>
                <a:srgbClr val="006F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028384" y="6093296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phone_PNG48941.pn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539552" y="3645024"/>
            <a:ext cx="931099" cy="876498"/>
          </a:xfrm>
          <a:prstGeom prst="rect">
            <a:avLst/>
          </a:prstGeom>
        </p:spPr>
      </p:pic>
      <p:pic>
        <p:nvPicPr>
          <p:cNvPr id="8" name="Рисунок 7" descr="email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39552" y="4797152"/>
            <a:ext cx="864096" cy="8640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95536" y="188640"/>
            <a:ext cx="83529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Спасибо за внимание!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8384" y="6093296"/>
            <a:ext cx="442392" cy="365125"/>
          </a:xfrm>
        </p:spPr>
        <p:txBody>
          <a:bodyPr/>
          <a:lstStyle/>
          <a:p>
            <a:pPr algn="ctr">
              <a:defRPr/>
            </a:pPr>
            <a:r>
              <a:rPr lang="uk-UA" sz="1800" b="1" dirty="0" smtClean="0">
                <a:solidFill>
                  <a:schemeClr val="bg1"/>
                </a:solidFill>
              </a:rPr>
              <a:t>2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851920" y="188640"/>
            <a:ext cx="4896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Нормативные правовые акты</a:t>
            </a:r>
            <a:endParaRPr lang="ru-RU" sz="2400" b="1" dirty="0">
              <a:solidFill>
                <a:srgbClr val="0073B6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Clr>
                <a:srgbClr val="0073B6"/>
              </a:buClr>
              <a:buFont typeface="Wingdings" pitchFamily="2" charset="2"/>
              <a:buChar char="§"/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Федеральный закон от 30.12.2015 № 431-ФЗ «О геодезии, картографии и пространственных данных и о внесении изменений в отдельные законодательные акты Российской Федерации»;</a:t>
            </a:r>
          </a:p>
          <a:p>
            <a:pPr marL="180975" indent="-180975" algn="just">
              <a:buClr>
                <a:srgbClr val="0073B6"/>
              </a:buClr>
              <a:buFont typeface="Wingdings" pitchFamily="2" charset="2"/>
              <a:buChar char="§"/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Федеральный закон от 26.06.2008 № 102-ФЗ «Об обеспечении единства измерений»;</a:t>
            </a:r>
          </a:p>
          <a:p>
            <a:pPr marL="180975" indent="-180975" algn="just">
              <a:buClr>
                <a:srgbClr val="0073B6"/>
              </a:buClr>
              <a:buFont typeface="Wingdings" pitchFamily="2" charset="2"/>
              <a:buChar char="§"/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Пункты  31, 32, 33, 34, 37, 38, 74 Требований к подготовке межевого плана, утвержденных приказом Министерства экономического развития Российской Федерации от 08.12.2015 № 921:</a:t>
            </a:r>
          </a:p>
          <a:p>
            <a:pPr marL="180975" indent="-180975" algn="just">
              <a:buClr>
                <a:srgbClr val="0073B6"/>
              </a:buClr>
              <a:buFont typeface="Wingdings" pitchFamily="2" charset="2"/>
              <a:buChar char="§"/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Пункты  28, 29, 30, 38, 39 Требований к подготовке технического плана, утвержденных приказом Министерства экономического развития Российской Федерации от 18.12.2015 № 953;</a:t>
            </a:r>
          </a:p>
          <a:p>
            <a:pPr marL="180975" indent="-180975" algn="just">
              <a:buClr>
                <a:srgbClr val="0073B6"/>
              </a:buClr>
              <a:buFont typeface="Wingdings" pitchFamily="2" charset="2"/>
              <a:buChar char="§"/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Иные нормативные правовые акты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4293096"/>
            <a:ext cx="8136904" cy="349405"/>
          </a:xfrm>
          <a:prstGeom prst="rect">
            <a:avLst/>
          </a:prstGeom>
          <a:noFill/>
          <a:ln>
            <a:solidFill>
              <a:srgbClr val="0073B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683568" y="2996952"/>
            <a:ext cx="8136904" cy="349405"/>
          </a:xfrm>
          <a:prstGeom prst="rect">
            <a:avLst/>
          </a:prstGeom>
          <a:noFill/>
          <a:ln>
            <a:solidFill>
              <a:srgbClr val="0073B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5580112" y="188640"/>
            <a:ext cx="31683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Исходные данные</a:t>
            </a:r>
            <a:endParaRPr lang="ru-RU" sz="2400" b="1" dirty="0">
              <a:solidFill>
                <a:srgbClr val="0073B6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98072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8384" y="6093296"/>
            <a:ext cx="442392" cy="365125"/>
          </a:xfrm>
        </p:spPr>
        <p:txBody>
          <a:bodyPr/>
          <a:lstStyle/>
          <a:p>
            <a:pPr algn="ctr">
              <a:defRPr/>
            </a:pPr>
            <a:r>
              <a:rPr lang="uk-UA" sz="1800" b="1" dirty="0" smtClean="0">
                <a:solidFill>
                  <a:schemeClr val="bg1"/>
                </a:solidFill>
              </a:rPr>
              <a:t>3</a:t>
            </a:r>
            <a:endParaRPr lang="uk-U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59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4860032" y="188640"/>
            <a:ext cx="3888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Геодезическая основа</a:t>
            </a:r>
            <a:endParaRPr lang="ru-RU" sz="2400" b="1" dirty="0">
              <a:solidFill>
                <a:srgbClr val="0073B6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052738"/>
          <a:ext cx="8424934" cy="46389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72208"/>
                <a:gridCol w="1440160"/>
                <a:gridCol w="1224136"/>
                <a:gridCol w="1224136"/>
                <a:gridCol w="2664294"/>
              </a:tblGrid>
              <a:tr h="25970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Segoe UI" pitchFamily="34" charset="0"/>
                          <a:cs typeface="Segoe UI" pitchFamily="34" charset="0"/>
                        </a:rPr>
                        <a:t>Система координат </a:t>
                      </a:r>
                      <a:r>
                        <a:rPr lang="ru-RU" sz="1200" b="1" u="sng" dirty="0" smtClean="0">
                          <a:latin typeface="Segoe UI" pitchFamily="34" charset="0"/>
                          <a:cs typeface="Segoe UI" pitchFamily="34" charset="0"/>
                        </a:rPr>
                        <a:t>СК-</a:t>
                      </a:r>
                      <a:r>
                        <a:rPr lang="en-US" sz="1200" b="1" u="sng" dirty="0" smtClean="0">
                          <a:latin typeface="Segoe UI" pitchFamily="34" charset="0"/>
                          <a:cs typeface="Segoe UI" pitchFamily="34" charset="0"/>
                        </a:rPr>
                        <a:t>19</a:t>
                      </a:r>
                      <a:r>
                        <a:rPr lang="ru-RU" sz="1200" b="1" u="sng" dirty="0" smtClean="0">
                          <a:latin typeface="Segoe UI" pitchFamily="34" charset="0"/>
                          <a:cs typeface="Segoe UI" pitchFamily="34" charset="0"/>
                        </a:rPr>
                        <a:t>64</a:t>
                      </a:r>
                      <a:endParaRPr lang="ru-RU" sz="1200" b="1" i="0" u="none" dirty="0" smtClean="0">
                        <a:solidFill>
                          <a:schemeClr val="tx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dirty="0" smtClean="0">
                        <a:solidFill>
                          <a:schemeClr val="tx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B6"/>
                    </a:solidFill>
                  </a:tcPr>
                </a:tc>
              </a:tr>
              <a:tr h="2597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itchFamily="34" charset="0"/>
                          <a:cs typeface="Segoe UI" pitchFamily="34" charset="0"/>
                        </a:rPr>
                        <a:t>Название пункта </a:t>
                      </a:r>
                      <a:br>
                        <a:rPr lang="ru-RU" sz="1200" b="1" dirty="0" smtClean="0">
                          <a:latin typeface="Segoe UI" pitchFamily="34" charset="0"/>
                          <a:cs typeface="Segoe UI" pitchFamily="34" charset="0"/>
                        </a:rPr>
                      </a:br>
                      <a:r>
                        <a:rPr lang="ru-RU" sz="1200" b="1" dirty="0" smtClean="0">
                          <a:latin typeface="Segoe UI" pitchFamily="34" charset="0"/>
                          <a:cs typeface="Segoe UI" pitchFamily="34" charset="0"/>
                        </a:rPr>
                        <a:t>и тип знака геодезической сети</a:t>
                      </a:r>
                      <a:endParaRPr lang="ru-RU" sz="12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itchFamily="34" charset="0"/>
                          <a:cs typeface="Segoe UI" pitchFamily="34" charset="0"/>
                        </a:rPr>
                        <a:t>Класс геодезической</a:t>
                      </a:r>
                      <a:r>
                        <a:rPr lang="ru-RU" sz="1200" b="1" baseline="0" dirty="0" smtClean="0">
                          <a:latin typeface="Segoe UI" pitchFamily="34" charset="0"/>
                          <a:cs typeface="Segoe UI" pitchFamily="34" charset="0"/>
                        </a:rPr>
                        <a:t> сети</a:t>
                      </a:r>
                      <a:endParaRPr lang="ru-RU" sz="12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itchFamily="34" charset="0"/>
                          <a:cs typeface="Segoe UI" pitchFamily="34" charset="0"/>
                        </a:rPr>
                        <a:t>Координаты, м *</a:t>
                      </a:r>
                      <a:endParaRPr lang="ru-RU" sz="12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itchFamily="34" charset="0"/>
                          <a:cs typeface="Segoe UI" pitchFamily="34" charset="0"/>
                        </a:rPr>
                        <a:t>Примечание</a:t>
                      </a:r>
                      <a:endParaRPr lang="ru-RU" sz="12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35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itchFamily="34" charset="0"/>
                          <a:cs typeface="Segoe UI" pitchFamily="34" charset="0"/>
                        </a:rPr>
                        <a:t>Х</a:t>
                      </a:r>
                      <a:endParaRPr lang="ru-RU" sz="12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itchFamily="34" charset="0"/>
                          <a:cs typeface="Segoe UI" pitchFamily="34" charset="0"/>
                        </a:rPr>
                        <a:t>У</a:t>
                      </a:r>
                      <a:endParaRPr lang="ru-RU" sz="12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703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oms001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gps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-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98041.80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124170.71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Пункты являются точками съемочного обоснования, ошибки в указании класса/разряда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943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Т1, металлический уголок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3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97937.05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123532.13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70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0187, п.п.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98026.86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123701.82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Пункт уничтожен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358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ОМС-1834, омс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75 475.15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109 814.42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Пункт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имеет иное название, тип знака и класс/разряд 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358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18146, п.п.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1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92127.85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76865.35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Координаты соответствуют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местоположению ДГС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3584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latin typeface="Segoe UI" pitchFamily="34" charset="0"/>
                          <a:cs typeface="Segoe UI" pitchFamily="34" charset="0"/>
                        </a:rPr>
                        <a:t>SL</a:t>
                      </a: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55,</a:t>
                      </a:r>
                      <a:r>
                        <a:rPr lang="ru-RU" sz="1200" kern="1200" baseline="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омс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омс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38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88995,28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38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117092,11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38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Ошибка в указании типа знака </a:t>
                      </a:r>
                    </a:p>
                    <a:p>
                      <a:pPr marL="3810" marR="381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и класса/разряда 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537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0165, п.п.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2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83338.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79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11414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2.08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Ошибка в указании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класса/ разряда, использование «устаревших» координат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285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Поги,</a:t>
                      </a:r>
                      <a:r>
                        <a:rPr lang="ru-RU" sz="1200" kern="1200" baseline="0" dirty="0" smtClean="0">
                          <a:latin typeface="Segoe UI" pitchFamily="34" charset="0"/>
                          <a:cs typeface="Segoe UI" pitchFamily="34" charset="0"/>
                        </a:rPr>
                        <a:t> п. тр.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410430,27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2197438,69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Указание координат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в МСК-47 (пересчет координат)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508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10546, п.п.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1 р.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97141.75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124621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00</a:t>
                      </a: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.80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Указание лишних цифр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5086">
                <a:tc gridSpan="5">
                  <a:txBody>
                    <a:bodyPr/>
                    <a:lstStyle/>
                    <a:p>
                      <a:pPr algn="just">
                        <a:buFont typeface="Arial" charset="0"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* Сведения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о координатах пунктов не соответствуют значениям, содержащимся в каталогах координат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8384" y="6093296"/>
            <a:ext cx="442392" cy="365125"/>
          </a:xfrm>
        </p:spPr>
        <p:txBody>
          <a:bodyPr/>
          <a:lstStyle/>
          <a:p>
            <a:pPr algn="ctr">
              <a:defRPr/>
            </a:pPr>
            <a:r>
              <a:rPr lang="uk-UA" sz="1800" b="1" dirty="0" smtClean="0">
                <a:solidFill>
                  <a:schemeClr val="bg1"/>
                </a:solidFill>
              </a:rPr>
              <a:t>4</a:t>
            </a:r>
            <a:endParaRPr lang="uk-U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59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2555776" y="188640"/>
            <a:ext cx="61926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Сведения о средствах измерений</a:t>
            </a:r>
            <a:endParaRPr lang="ru-RU" sz="2400" b="1" dirty="0">
              <a:solidFill>
                <a:srgbClr val="0073B6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052736"/>
          <a:ext cx="8352928" cy="4572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0240"/>
                <a:gridCol w="1440160"/>
                <a:gridCol w="2232248"/>
                <a:gridCol w="252028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itchFamily="34" charset="0"/>
                          <a:cs typeface="Segoe UI" pitchFamily="34" charset="0"/>
                        </a:rPr>
                        <a:t>Наименование прибора (инструмента, аппаратуры)</a:t>
                      </a:r>
                      <a:endParaRPr lang="ru-RU" sz="12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itchFamily="34" charset="0"/>
                          <a:cs typeface="Segoe UI" pitchFamily="34" charset="0"/>
                        </a:rPr>
                        <a:t>Сведения об утверждении типа измерений</a:t>
                      </a:r>
                      <a:endParaRPr lang="ru-RU" sz="12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itchFamily="34" charset="0"/>
                          <a:cs typeface="Segoe UI" pitchFamily="34" charset="0"/>
                        </a:rPr>
                        <a:t>Реквизиты свидетельства о поверке прибора (инструмента, аппаратуры)</a:t>
                      </a:r>
                      <a:endParaRPr lang="ru-RU" sz="12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itchFamily="34" charset="0"/>
                          <a:cs typeface="Segoe UI" pitchFamily="34" charset="0"/>
                        </a:rPr>
                        <a:t>Примечание</a:t>
                      </a:r>
                      <a:endParaRPr lang="ru-RU" sz="1200" b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6"/>
                    </a:solidFill>
                  </a:tcPr>
                </a:tc>
              </a:tr>
              <a:tr h="13311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Дальномер лазерный </a:t>
                      </a: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Leica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Disto X310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50417-12, действительно до 12.04.2019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Свидетельство о поверке</a:t>
                      </a:r>
                      <a:r>
                        <a:rPr lang="ru-RU" sz="1200" b="1" kern="1200" baseline="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br>
                        <a:rPr lang="ru-RU" sz="1200" b="1" kern="1200" baseline="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№ 275681 от 13.04.2018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Указание прибора,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е соответствующего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методу определения координат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Аппаратура геодезическая спутниковая </a:t>
                      </a:r>
                      <a:r>
                        <a:rPr lang="ru-RU" sz="1200" kern="1200" dirty="0" err="1" smtClean="0">
                          <a:latin typeface="Segoe UI" pitchFamily="34" charset="0"/>
                          <a:cs typeface="Segoe UI" pitchFamily="34" charset="0"/>
                        </a:rPr>
                        <a:t>PrinCe</a:t>
                      </a: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 X91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068946, 27.06.2019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СП 4669177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Указание недостоверных сведений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об утверждении типа измерений, указание заводского номера прибора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Тахеометр</a:t>
                      </a:r>
                      <a:r>
                        <a:rPr lang="ru-RU" sz="1200" kern="1200" baseline="0" dirty="0" smtClean="0"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latin typeface="Segoe UI" pitchFamily="34" charset="0"/>
                          <a:cs typeface="Segoe UI" pitchFamily="34" charset="0"/>
                        </a:rPr>
                        <a:t>Topcon</a:t>
                      </a: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 GTS-236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-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№1522-15 от 17.03.2015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Отсутствие сведений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об утверждении типа измерений, 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казание реквизитов свидетельства 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 поверке иного средства измерения (счетчика ХВС)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Тахеометр электронный </a:t>
                      </a:r>
                      <a:b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</a:b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SET 530 R3-L (SOKKIA)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-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№ 6720177, до 01.09.2018г.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Отсутствие сведений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об утверждении типа измерений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Тахеометр электронный </a:t>
                      </a:r>
                      <a:b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</a:b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CX-106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atin typeface="Segoe UI" pitchFamily="34" charset="0"/>
                          <a:cs typeface="Segoe UI" pitchFamily="34" charset="0"/>
                        </a:rPr>
                        <a:t>49708-12, 16.11.2019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0086994 от 16.11.2016</a:t>
                      </a:r>
                      <a:endParaRPr lang="ru-RU" sz="1200" b="1" i="0" kern="1200" dirty="0" smtClean="0">
                        <a:solidFill>
                          <a:srgbClr val="FF0000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Проведение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работ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прибором, не прошедшим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поверку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8384" y="6093296"/>
            <a:ext cx="442392" cy="365125"/>
          </a:xfrm>
        </p:spPr>
        <p:txBody>
          <a:bodyPr/>
          <a:lstStyle/>
          <a:p>
            <a:pPr algn="ctr">
              <a:defRPr/>
            </a:pPr>
            <a:r>
              <a:rPr lang="uk-UA" sz="1800" b="1" dirty="0" smtClean="0">
                <a:solidFill>
                  <a:schemeClr val="bg1"/>
                </a:solidFill>
              </a:rPr>
              <a:t>5</a:t>
            </a:r>
            <a:endParaRPr lang="uk-U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59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2267744" y="188640"/>
            <a:ext cx="64807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Методы определения координат и СКП</a:t>
            </a:r>
            <a:endParaRPr lang="ru-RU" sz="2400" b="1" dirty="0">
              <a:solidFill>
                <a:srgbClr val="0073B6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39552" y="1268760"/>
          <a:ext cx="806489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8384" y="6093296"/>
            <a:ext cx="442392" cy="365125"/>
          </a:xfrm>
        </p:spPr>
        <p:txBody>
          <a:bodyPr/>
          <a:lstStyle/>
          <a:p>
            <a:pPr algn="ctr">
              <a:defRPr/>
            </a:pPr>
            <a:r>
              <a:rPr lang="uk-UA" sz="1800" b="1" dirty="0" smtClean="0">
                <a:solidFill>
                  <a:schemeClr val="bg1"/>
                </a:solidFill>
              </a:rPr>
              <a:t>6</a:t>
            </a:r>
            <a:endParaRPr lang="uk-U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59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848" y="188640"/>
            <a:ext cx="55446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Схема геодезических построений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 descr="0001.jpg"/>
          <p:cNvPicPr>
            <a:picLocks noChangeAspect="1"/>
          </p:cNvPicPr>
          <p:nvPr/>
        </p:nvPicPr>
        <p:blipFill>
          <a:blip r:embed="rId2" cstate="print"/>
          <a:srcRect l="11413" t="22144" r="7476" b="6545"/>
          <a:stretch>
            <a:fillRect/>
          </a:stretch>
        </p:blipFill>
        <p:spPr>
          <a:xfrm>
            <a:off x="467544" y="764704"/>
            <a:ext cx="8208912" cy="5184576"/>
          </a:xfrm>
          <a:prstGeom prst="rect">
            <a:avLst/>
          </a:prstGeom>
          <a:ln w="19050">
            <a:solidFill>
              <a:srgbClr val="0073B6"/>
            </a:solidFill>
          </a:ln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8028384" y="6093296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347864" y="188640"/>
            <a:ext cx="5400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Схема геодезических построений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 descr="0001 (1).jpg"/>
          <p:cNvPicPr>
            <a:picLocks noChangeAspect="1"/>
          </p:cNvPicPr>
          <p:nvPr/>
        </p:nvPicPr>
        <p:blipFill>
          <a:blip r:embed="rId2" cstate="print"/>
          <a:srcRect l="10690" t="19340" r="10422" b="6881"/>
          <a:stretch>
            <a:fillRect/>
          </a:stretch>
        </p:blipFill>
        <p:spPr>
          <a:xfrm>
            <a:off x="467544" y="764704"/>
            <a:ext cx="3888432" cy="5209032"/>
          </a:xfrm>
          <a:prstGeom prst="rect">
            <a:avLst/>
          </a:prstGeom>
          <a:ln w="19050">
            <a:solidFill>
              <a:srgbClr val="0073B6"/>
            </a:solidFill>
          </a:ln>
        </p:spPr>
      </p:pic>
      <p:pic>
        <p:nvPicPr>
          <p:cNvPr id="7" name="Рисунок 6" descr="001"/>
          <p:cNvPicPr>
            <a:picLocks noChangeAspect="1"/>
          </p:cNvPicPr>
          <p:nvPr/>
        </p:nvPicPr>
        <p:blipFill>
          <a:blip r:embed="rId3" cstate="print"/>
          <a:srcRect l="11541" t="8878" r="9324" b="5277"/>
          <a:stretch>
            <a:fillRect/>
          </a:stretch>
        </p:blipFill>
        <p:spPr>
          <a:xfrm>
            <a:off x="4788024" y="764704"/>
            <a:ext cx="3888432" cy="5209032"/>
          </a:xfrm>
          <a:prstGeom prst="rect">
            <a:avLst/>
          </a:prstGeom>
          <a:ln w="19050">
            <a:solidFill>
              <a:srgbClr val="0073B6"/>
            </a:solidFill>
          </a:ln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028384" y="6093296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461B0-EBEE-4EA4-A2EC-E3B938D55AB3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67744" y="188640"/>
            <a:ext cx="64807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Пример</a:t>
            </a:r>
            <a:r>
              <a:rPr lang="en-US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dirty="0" smtClean="0">
                <a:solidFill>
                  <a:srgbClr val="0073B6"/>
                </a:solidFill>
                <a:latin typeface="Segoe UI" pitchFamily="34" charset="0"/>
                <a:cs typeface="Segoe UI" pitchFamily="34" charset="0"/>
              </a:rPr>
              <a:t>допущенных ошибок</a:t>
            </a:r>
            <a:endParaRPr lang="ru-RU" sz="2400" b="1" dirty="0">
              <a:solidFill>
                <a:srgbClr val="0073B6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 cstate="print"/>
          <a:srcRect l="29525" t="5901" r="30628" b="41936"/>
          <a:stretch>
            <a:fillRect/>
          </a:stretch>
        </p:blipFill>
        <p:spPr>
          <a:xfrm>
            <a:off x="1619672" y="908720"/>
            <a:ext cx="5544616" cy="4536504"/>
          </a:xfrm>
          <a:prstGeom prst="rect">
            <a:avLst/>
          </a:prstGeom>
          <a:ln>
            <a:solidFill>
              <a:srgbClr val="0073B6"/>
            </a:solidFill>
          </a:ln>
        </p:spPr>
      </p:pic>
      <p:pic>
        <p:nvPicPr>
          <p:cNvPr id="7" name="Рисунок 6" descr="Безымянный 2.png"/>
          <p:cNvPicPr>
            <a:picLocks noChangeAspect="1"/>
          </p:cNvPicPr>
          <p:nvPr/>
        </p:nvPicPr>
        <p:blipFill>
          <a:blip r:embed="rId3" cstate="print"/>
          <a:srcRect l="29525" t="47480" r="30828" b="41671"/>
          <a:stretch>
            <a:fillRect/>
          </a:stretch>
        </p:blipFill>
        <p:spPr>
          <a:xfrm>
            <a:off x="1619672" y="5517232"/>
            <a:ext cx="5544616" cy="936104"/>
          </a:xfrm>
          <a:prstGeom prst="rect">
            <a:avLst/>
          </a:prstGeom>
          <a:ln>
            <a:solidFill>
              <a:srgbClr val="0073B6"/>
            </a:solidFill>
          </a:ln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028384" y="6093296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9900</TotalTime>
  <Words>539</Words>
  <Application>Microsoft Office PowerPoint</Application>
  <PresentationFormat>Экран (4:3)</PresentationFormat>
  <Paragraphs>134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2014 1кв УСЛУГИ МОГУ</dc:title>
  <dc:creator>Екатерина Семенова</dc:creator>
  <cp:lastModifiedBy>user3</cp:lastModifiedBy>
  <cp:revision>1013</cp:revision>
  <cp:lastPrinted>2015-03-28T00:42:39Z</cp:lastPrinted>
  <dcterms:created xsi:type="dcterms:W3CDTF">2013-12-13T09:06:11Z</dcterms:created>
  <dcterms:modified xsi:type="dcterms:W3CDTF">2019-09-13T13:33:58Z</dcterms:modified>
</cp:coreProperties>
</file>