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9"/>
  </p:notesMasterIdLst>
  <p:sldIdLst>
    <p:sldId id="256" r:id="rId2"/>
    <p:sldId id="258" r:id="rId3"/>
    <p:sldId id="260" r:id="rId4"/>
    <p:sldId id="267" r:id="rId5"/>
    <p:sldId id="259" r:id="rId6"/>
    <p:sldId id="261" r:id="rId7"/>
    <p:sldId id="268" r:id="rId8"/>
    <p:sldId id="263" r:id="rId9"/>
    <p:sldId id="264" r:id="rId10"/>
    <p:sldId id="262" r:id="rId11"/>
    <p:sldId id="265" r:id="rId12"/>
    <p:sldId id="266" r:id="rId13"/>
    <p:sldId id="269" r:id="rId14"/>
    <p:sldId id="270" r:id="rId15"/>
    <p:sldId id="272" r:id="rId16"/>
    <p:sldId id="271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72B40-B81C-441B-AABB-89712F853F3E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E1C21-2619-4015-A85F-242B2B77B5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843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1CD5-307B-420C-A62A-AEEAB6BE97E4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EEBA4-D576-4071-B401-56ABA473D577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1CD5-307B-420C-A62A-AEEAB6BE97E4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EEBA4-D576-4071-B401-56ABA473D5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1CD5-307B-420C-A62A-AEEAB6BE97E4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EEBA4-D576-4071-B401-56ABA473D5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1CD5-307B-420C-A62A-AEEAB6BE97E4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EEBA4-D576-4071-B401-56ABA473D5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1CD5-307B-420C-A62A-AEEAB6BE97E4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EEBA4-D576-4071-B401-56ABA473D577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1CD5-307B-420C-A62A-AEEAB6BE97E4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EEBA4-D576-4071-B401-56ABA473D5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1CD5-307B-420C-A62A-AEEAB6BE97E4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EEBA4-D576-4071-B401-56ABA473D577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1CD5-307B-420C-A62A-AEEAB6BE97E4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EEBA4-D576-4071-B401-56ABA473D5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1CD5-307B-420C-A62A-AEEAB6BE97E4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EEBA4-D576-4071-B401-56ABA473D5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1CD5-307B-420C-A62A-AEEAB6BE97E4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EEBA4-D576-4071-B401-56ABA473D577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1CD5-307B-420C-A62A-AEEAB6BE97E4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EEBA4-D576-4071-B401-56ABA473D5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DAA1CD5-307B-420C-A62A-AEEAB6BE97E4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90DEEBA4-D576-4071-B401-56ABA473D57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СПБ"/>
          <p:cNvPicPr/>
          <p:nvPr/>
        </p:nvPicPr>
        <p:blipFill>
          <a:blip r:embed="rId2" cstate="print">
            <a:lum contrast="40000"/>
          </a:blip>
          <a:srcRect l="22175" r="26255" b="12899"/>
          <a:stretch>
            <a:fillRect/>
          </a:stretch>
        </p:blipFill>
        <p:spPr bwMode="auto">
          <a:xfrm>
            <a:off x="333772" y="385948"/>
            <a:ext cx="1319531" cy="11703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852542" y="1628800"/>
            <a:ext cx="77555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/>
                </a:solidFill>
              </a:rPr>
              <a:t>ОБРАЗОВАНИЕ. СТАЖИРОВКА.</a:t>
            </a:r>
          </a:p>
          <a:p>
            <a:pPr algn="ctr"/>
            <a:r>
              <a:rPr lang="ru-RU" sz="3600" b="1" dirty="0" smtClean="0">
                <a:solidFill>
                  <a:schemeClr val="accent1"/>
                </a:solidFill>
              </a:rPr>
              <a:t>ПОСОБИЕ ДЛЯ КАДАСТРОВЫХ ИНЖЕНЕРОВ</a:t>
            </a:r>
            <a:endParaRPr lang="ru-RU" sz="3600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1866" y="647934"/>
            <a:ext cx="6133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Ассоциация саморегулируемая организация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«Балтийское объединение кадастровых инженеров»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61262" y="3717032"/>
            <a:ext cx="3282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002060"/>
                </a:solidFill>
              </a:rPr>
              <a:t>Наседкина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Мария Алексеевна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61262" y="4586299"/>
            <a:ext cx="3426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Заместитель директора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Ассоциации </a:t>
            </a:r>
            <a:r>
              <a:rPr lang="ru-RU" dirty="0" smtClean="0">
                <a:solidFill>
                  <a:srgbClr val="002060"/>
                </a:solidFill>
              </a:rPr>
              <a:t>СРО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«Балтийское </a:t>
            </a:r>
            <a:r>
              <a:rPr lang="ru-RU" dirty="0" smtClean="0">
                <a:solidFill>
                  <a:srgbClr val="002060"/>
                </a:solidFill>
              </a:rPr>
              <a:t>объединение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кадастровых </a:t>
            </a:r>
            <a:r>
              <a:rPr lang="ru-RU" dirty="0" smtClean="0">
                <a:solidFill>
                  <a:srgbClr val="002060"/>
                </a:solidFill>
              </a:rPr>
              <a:t>инженеров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3" name="Picture 2" descr="\\Backup\obmen\PR\ФОТО РАЗНЫЕ\2017-08-03 Конференция Все что нужно занать о кадастровой деятельности\Копия DKS_1787.JPG"/>
          <p:cNvPicPr>
            <a:picLocks noChangeAspect="1" noChangeArrowheads="1"/>
          </p:cNvPicPr>
          <p:nvPr/>
        </p:nvPicPr>
        <p:blipFill>
          <a:blip r:embed="rId3" cstate="print"/>
          <a:srcRect r="-1012" b="14214"/>
          <a:stretch>
            <a:fillRect/>
          </a:stretch>
        </p:blipFill>
        <p:spPr bwMode="auto">
          <a:xfrm>
            <a:off x="6444208" y="3722201"/>
            <a:ext cx="1890000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64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СПБ"/>
          <p:cNvPicPr/>
          <p:nvPr/>
        </p:nvPicPr>
        <p:blipFill>
          <a:blip r:embed="rId2" cstate="print">
            <a:lum contrast="40000"/>
          </a:blip>
          <a:srcRect l="22175" r="26255" b="12899"/>
          <a:stretch>
            <a:fillRect/>
          </a:stretch>
        </p:blipFill>
        <p:spPr bwMode="auto">
          <a:xfrm>
            <a:off x="179512" y="458495"/>
            <a:ext cx="1319531" cy="11703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58495"/>
            <a:ext cx="1917928" cy="15686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4427983" y="6021288"/>
            <a:ext cx="4500537" cy="666009"/>
          </a:xfrm>
        </p:spPr>
        <p:txBody>
          <a:bodyPr/>
          <a:lstStyle/>
          <a:p>
            <a:r>
              <a:rPr lang="ru-RU" sz="1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«Кадастровая </a:t>
            </a:r>
            <a: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sz="1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сегодня»</a:t>
            </a:r>
          </a:p>
          <a:p>
            <a:r>
              <a:rPr lang="ru-RU" sz="1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марта 2018 г., Великий Новгород</a:t>
            </a:r>
            <a:endParaRPr lang="ru-RU" sz="1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99042" y="1412776"/>
            <a:ext cx="652934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cs typeface="Times New Roman" panose="02020603050405020304" pitchFamily="18" charset="0"/>
              </a:rPr>
              <a:t>Президиум </a:t>
            </a:r>
            <a:r>
              <a:rPr lang="ru-RU" sz="2000" dirty="0">
                <a:cs typeface="Times New Roman" panose="02020603050405020304" pitchFamily="18" charset="0"/>
              </a:rPr>
              <a:t>Ассоциации </a:t>
            </a:r>
            <a:r>
              <a:rPr lang="ru-RU" sz="2000" dirty="0" smtClean="0">
                <a:cs typeface="Times New Roman" panose="02020603050405020304" pitchFamily="18" charset="0"/>
              </a:rPr>
              <a:t>«</a:t>
            </a:r>
            <a:r>
              <a:rPr lang="ru-RU" sz="2000" dirty="0">
                <a:cs typeface="Times New Roman" panose="02020603050405020304" pitchFamily="18" charset="0"/>
              </a:rPr>
              <a:t>Национальное объединение </a:t>
            </a:r>
            <a:r>
              <a:rPr lang="ru-RU" sz="2000" dirty="0" smtClean="0">
                <a:cs typeface="Times New Roman" panose="02020603050405020304" pitchFamily="18" charset="0"/>
              </a:rPr>
              <a:t>СРО КИ» утвердил:</a:t>
            </a:r>
          </a:p>
          <a:p>
            <a:pPr marL="342900" indent="-342900">
              <a:buFontTx/>
              <a:buChar char="-"/>
            </a:pPr>
            <a:r>
              <a:rPr lang="ru-RU" sz="2000" b="1" dirty="0" smtClean="0"/>
              <a:t>Порядок проведения теоретического экзамена</a:t>
            </a:r>
            <a:r>
              <a:rPr lang="ru-RU" sz="2000" dirty="0" smtClean="0"/>
              <a:t>, подтверждающего наличие профессиональных знаний, необходимых для осуществления кадастровой деятельности; </a:t>
            </a:r>
          </a:p>
          <a:p>
            <a:pPr marL="342900" indent="-342900">
              <a:buFontTx/>
              <a:buChar char="-"/>
            </a:pPr>
            <a:r>
              <a:rPr lang="ru-RU" sz="2000" b="1" dirty="0" smtClean="0"/>
              <a:t>Порядок формирования и работы комиссии</a:t>
            </a:r>
            <a:r>
              <a:rPr lang="ru-RU" sz="2000" dirty="0" smtClean="0"/>
              <a:t>,   в том числе, порядок обжалования результатов экзамена;</a:t>
            </a:r>
          </a:p>
          <a:p>
            <a:pPr marL="342900" indent="-342900">
              <a:buFontTx/>
              <a:buChar char="-"/>
            </a:pPr>
            <a:r>
              <a:rPr lang="ru-RU" sz="2000" b="1" dirty="0" smtClean="0"/>
              <a:t>Порядок взимания и размер платы за прием экзамена</a:t>
            </a:r>
            <a:r>
              <a:rPr lang="ru-RU" sz="2000" dirty="0" smtClean="0"/>
              <a:t> претендента на осуществление кадастровой деятельности.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267744" y="782792"/>
            <a:ext cx="2808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cs typeface="Times New Roman" panose="02020603050405020304" pitchFamily="18" charset="0"/>
              </a:rPr>
              <a:t>29 декабря 2017 г. </a:t>
            </a:r>
            <a:endParaRPr lang="ru-RU" sz="2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09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764704"/>
            <a:ext cx="62880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cs typeface="Times New Roman" panose="02020603050405020304" pitchFamily="18" charset="0"/>
              </a:rPr>
              <a:t>Если </a:t>
            </a:r>
            <a:r>
              <a:rPr lang="ru-RU" sz="2000" dirty="0">
                <a:cs typeface="Times New Roman" panose="02020603050405020304" pitchFamily="18" charset="0"/>
              </a:rPr>
              <a:t>Вашей организации требуется помощник кадастрового </a:t>
            </a:r>
            <a:r>
              <a:rPr lang="ru-RU" sz="2000" dirty="0" smtClean="0">
                <a:cs typeface="Times New Roman" panose="02020603050405020304" pitchFamily="18" charset="0"/>
              </a:rPr>
              <a:t>инженера, Ассоциация СРО «БОКИ» подберет </a:t>
            </a:r>
            <a:r>
              <a:rPr lang="ru-RU" sz="2000" dirty="0">
                <a:cs typeface="Times New Roman" panose="02020603050405020304" pitchFamily="18" charset="0"/>
              </a:rPr>
              <a:t>Вам достойного кандидата.</a:t>
            </a:r>
          </a:p>
        </p:txBody>
      </p:sp>
      <p:pic>
        <p:nvPicPr>
          <p:cNvPr id="9218" name="Picture 2" descr="\\Backup\obmen\БОКИ\Осипова М.В\В работе\08 БУКЛЕТ\человечки\человечки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60847"/>
            <a:ext cx="1994917" cy="1994917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9219" name="Picture 3" descr="\\Backup\obmen\БОКИ\Осипова М.В\В работе\08 БУКЛЕТ\человечки\человечки\intervi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060848"/>
            <a:ext cx="2216573" cy="1994916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5" name="Рисунок 4" descr="БСПБ"/>
          <p:cNvPicPr/>
          <p:nvPr/>
        </p:nvPicPr>
        <p:blipFill>
          <a:blip r:embed="rId4" cstate="print">
            <a:lum contrast="40000"/>
          </a:blip>
          <a:srcRect l="22175" r="26255" b="12899"/>
          <a:stretch>
            <a:fillRect/>
          </a:stretch>
        </p:blipFill>
        <p:spPr bwMode="auto">
          <a:xfrm>
            <a:off x="202206" y="512661"/>
            <a:ext cx="1319531" cy="11703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4427983" y="6021288"/>
            <a:ext cx="4500537" cy="666009"/>
          </a:xfrm>
        </p:spPr>
        <p:txBody>
          <a:bodyPr/>
          <a:lstStyle/>
          <a:p>
            <a:r>
              <a:rPr lang="ru-RU" sz="1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«Кадастровая </a:t>
            </a:r>
            <a: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sz="1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сегодня»</a:t>
            </a:r>
          </a:p>
          <a:p>
            <a:r>
              <a:rPr lang="ru-RU" sz="1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марта 2018 г., Великий Новгород</a:t>
            </a:r>
            <a:endParaRPr lang="ru-RU" sz="1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8668" y="4293096"/>
            <a:ext cx="79506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cs typeface="Times New Roman" panose="02020603050405020304" pitchFamily="18" charset="0"/>
              </a:rPr>
              <a:t>С информацией </a:t>
            </a:r>
            <a:r>
              <a:rPr lang="ru-RU" sz="2000" dirty="0">
                <a:cs typeface="Times New Roman" panose="02020603050405020304" pitchFamily="18" charset="0"/>
              </a:rPr>
              <a:t>о прохождении стажировки в Ассоциации СРО «БОКИ» </a:t>
            </a:r>
            <a:r>
              <a:rPr lang="ru-RU" sz="2000" dirty="0" smtClean="0">
                <a:cs typeface="Times New Roman" panose="02020603050405020304" pitchFamily="18" charset="0"/>
              </a:rPr>
              <a:t>вы </a:t>
            </a:r>
            <a:r>
              <a:rPr lang="ru-RU" sz="2000" dirty="0">
                <a:cs typeface="Times New Roman" panose="02020603050405020304" pitchFamily="18" charset="0"/>
              </a:rPr>
              <a:t>можете ознакомиться на официальном сайте Ассоциации, а также сделав запрос по адресу электронной почты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info@sroboki.ru</a:t>
            </a:r>
            <a:r>
              <a:rPr lang="ru-RU" sz="2000" dirty="0">
                <a:cs typeface="Times New Roman" panose="02020603050405020304" pitchFamily="18" charset="0"/>
              </a:rPr>
              <a:t> или по телефону </a:t>
            </a:r>
            <a:r>
              <a:rPr lang="ru-RU" sz="2000" dirty="0" smtClean="0">
                <a:cs typeface="Times New Roman" panose="02020603050405020304" pitchFamily="18" charset="0"/>
              </a:rPr>
              <a:t>+7 (812</a:t>
            </a:r>
            <a:r>
              <a:rPr lang="ru-RU" sz="2000" dirty="0">
                <a:cs typeface="Times New Roman" panose="02020603050405020304" pitchFamily="18" charset="0"/>
              </a:rPr>
              <a:t>) 251-31-01.</a:t>
            </a:r>
          </a:p>
        </p:txBody>
      </p:sp>
    </p:spTree>
    <p:extLst>
      <p:ext uri="{BB962C8B-B14F-4D97-AF65-F5344CB8AC3E}">
        <p14:creationId xmlns:p14="http://schemas.microsoft.com/office/powerpoint/2010/main" val="306310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СПБ"/>
          <p:cNvPicPr/>
          <p:nvPr/>
        </p:nvPicPr>
        <p:blipFill>
          <a:blip r:embed="rId2" cstate="print">
            <a:lum contrast="40000"/>
          </a:blip>
          <a:srcRect l="22175" r="26255" b="12899"/>
          <a:stretch>
            <a:fillRect/>
          </a:stretch>
        </p:blipFill>
        <p:spPr bwMode="auto">
          <a:xfrm>
            <a:off x="179512" y="548680"/>
            <a:ext cx="1319531" cy="11703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4427983" y="6021288"/>
            <a:ext cx="4500537" cy="666009"/>
          </a:xfrm>
        </p:spPr>
        <p:txBody>
          <a:bodyPr/>
          <a:lstStyle/>
          <a:p>
            <a:r>
              <a:rPr lang="ru-RU" sz="1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«Кадастровая </a:t>
            </a:r>
            <a: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sz="1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сегодня»</a:t>
            </a:r>
          </a:p>
          <a:p>
            <a:r>
              <a:rPr lang="ru-RU" sz="1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марта 2018 г., Великий Новгород</a:t>
            </a:r>
            <a:endParaRPr lang="ru-RU" sz="1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56631" y="656778"/>
            <a:ext cx="64087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  <a:latin typeface="+mj-lt"/>
              </a:rPr>
              <a:t>«ПОСОБИЕ </a:t>
            </a:r>
          </a:p>
          <a:p>
            <a:pPr algn="ctr"/>
            <a:r>
              <a:rPr lang="ru-RU" sz="2800" b="1" dirty="0" smtClean="0">
                <a:solidFill>
                  <a:schemeClr val="accent1"/>
                </a:solidFill>
                <a:latin typeface="+mj-lt"/>
              </a:rPr>
              <a:t>ДЛЯ КАДАСТРОВОГО ИНЖЕНЕРА»</a:t>
            </a:r>
            <a:endParaRPr lang="ru-RU" sz="28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3" t="8615" r="24477" b="3161"/>
          <a:stretch/>
        </p:blipFill>
        <p:spPr bwMode="auto">
          <a:xfrm>
            <a:off x="611567" y="1988840"/>
            <a:ext cx="2744225" cy="39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635896" y="1988840"/>
            <a:ext cx="5040560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 smtClean="0"/>
              <a:t>- Типовые </a:t>
            </a:r>
            <a:r>
              <a:rPr lang="ru-RU" dirty="0"/>
              <a:t>причины принятия решений о приостановлении ГКУ и (или) ГРП;</a:t>
            </a:r>
          </a:p>
          <a:p>
            <a:pPr>
              <a:spcAft>
                <a:spcPts val="600"/>
              </a:spcAft>
            </a:pPr>
            <a:r>
              <a:rPr lang="ru-RU" dirty="0" smtClean="0"/>
              <a:t>- Порядок </a:t>
            </a:r>
            <a:r>
              <a:rPr lang="ru-RU" dirty="0"/>
              <a:t>работы Апелляционной комиссии;</a:t>
            </a:r>
          </a:p>
          <a:p>
            <a:pPr>
              <a:spcAft>
                <a:spcPts val="600"/>
              </a:spcAft>
            </a:pPr>
            <a:r>
              <a:rPr lang="ru-RU" dirty="0" smtClean="0"/>
              <a:t>- Наиболее </a:t>
            </a:r>
            <a:r>
              <a:rPr lang="ru-RU" dirty="0"/>
              <a:t>часто допускаемые нарушения Требований при подготовке межевых, технических планов, актов обследования;</a:t>
            </a:r>
          </a:p>
          <a:p>
            <a:pPr>
              <a:spcAft>
                <a:spcPts val="600"/>
              </a:spcAft>
            </a:pPr>
            <a:r>
              <a:rPr lang="ru-RU" dirty="0" smtClean="0"/>
              <a:t>- Порядок </a:t>
            </a:r>
            <a:r>
              <a:rPr lang="ru-RU" dirty="0"/>
              <a:t>передачи актов согласования местоположения границ земельных участков;</a:t>
            </a:r>
          </a:p>
          <a:p>
            <a:pPr>
              <a:spcAft>
                <a:spcPts val="600"/>
              </a:spcAft>
            </a:pPr>
            <a:r>
              <a:rPr lang="ru-RU" dirty="0" smtClean="0"/>
              <a:t>- Порядок </a:t>
            </a:r>
            <a:r>
              <a:rPr lang="ru-RU" dirty="0"/>
              <a:t>организации прохождения стажировки в Ассоциации;</a:t>
            </a:r>
          </a:p>
          <a:p>
            <a:r>
              <a:rPr lang="ru-RU" dirty="0" smtClean="0"/>
              <a:t>- Процедура </a:t>
            </a:r>
            <a:r>
              <a:rPr lang="ru-RU" dirty="0"/>
              <a:t>осуществления контроля Ассоциацией за деятельностью </a:t>
            </a:r>
            <a:r>
              <a:rPr lang="ru-RU" dirty="0" smtClean="0"/>
              <a:t>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700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СПБ"/>
          <p:cNvPicPr/>
          <p:nvPr/>
        </p:nvPicPr>
        <p:blipFill>
          <a:blip r:embed="rId2" cstate="print">
            <a:lum contrast="40000"/>
          </a:blip>
          <a:srcRect l="22175" r="26255" b="12899"/>
          <a:stretch>
            <a:fillRect/>
          </a:stretch>
        </p:blipFill>
        <p:spPr bwMode="auto">
          <a:xfrm>
            <a:off x="179512" y="548680"/>
            <a:ext cx="1319531" cy="11703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4427983" y="6093296"/>
            <a:ext cx="4500537" cy="666009"/>
          </a:xfrm>
        </p:spPr>
        <p:txBody>
          <a:bodyPr/>
          <a:lstStyle/>
          <a:p>
            <a:r>
              <a:rPr lang="ru-RU" sz="1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«Кадастровая </a:t>
            </a:r>
            <a: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sz="1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сегодня»</a:t>
            </a:r>
          </a:p>
          <a:p>
            <a:r>
              <a:rPr lang="ru-RU" sz="1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марта 2018 г., Великий Новгород</a:t>
            </a:r>
            <a:endParaRPr lang="ru-RU" sz="1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56631" y="656778"/>
            <a:ext cx="64087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  <a:latin typeface="+mj-lt"/>
              </a:rPr>
              <a:t>«ПОСОБИЕ </a:t>
            </a:r>
          </a:p>
          <a:p>
            <a:pPr algn="ctr"/>
            <a:r>
              <a:rPr lang="ru-RU" sz="2800" b="1" dirty="0" smtClean="0">
                <a:solidFill>
                  <a:schemeClr val="accent1"/>
                </a:solidFill>
                <a:latin typeface="+mj-lt"/>
              </a:rPr>
              <a:t>ДЛЯ КАДАСТРОВОГО ИНЖЕНЕРА»</a:t>
            </a:r>
            <a:endParaRPr lang="ru-RU" sz="28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6" t="8351" r="24471" b="3544"/>
          <a:stretch/>
        </p:blipFill>
        <p:spPr bwMode="auto">
          <a:xfrm>
            <a:off x="812637" y="1988840"/>
            <a:ext cx="2772766" cy="39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95936" y="1856432"/>
            <a:ext cx="460851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ru-RU" dirty="0" smtClean="0"/>
              <a:t>Межевой план;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ru-RU" dirty="0" smtClean="0"/>
              <a:t>Технический план;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ru-RU" dirty="0" smtClean="0"/>
              <a:t>Акты обследования;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ru-RU" dirty="0" smtClean="0"/>
              <a:t>Виды ошибок в ЕГРН                                 и варианты их исправления;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ru-RU" dirty="0" smtClean="0"/>
              <a:t>Случаи, когда ГКУ </a:t>
            </a:r>
            <a:r>
              <a:rPr lang="ru-RU" dirty="0"/>
              <a:t>и </a:t>
            </a:r>
            <a:r>
              <a:rPr lang="ru-RU" dirty="0" smtClean="0"/>
              <a:t>ГРП </a:t>
            </a:r>
            <a:r>
              <a:rPr lang="ru-RU" dirty="0"/>
              <a:t>осуществляются </a:t>
            </a:r>
            <a:r>
              <a:rPr lang="ru-RU" dirty="0" smtClean="0"/>
              <a:t>одновременно,              и когда </a:t>
            </a:r>
            <a:r>
              <a:rPr lang="ru-RU" dirty="0"/>
              <a:t>ГКУ </a:t>
            </a:r>
            <a:r>
              <a:rPr lang="ru-RU" dirty="0" smtClean="0"/>
              <a:t>осуществляется без ГРП;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ru-RU" dirty="0"/>
              <a:t>Л</a:t>
            </a:r>
            <a:r>
              <a:rPr lang="ru-RU" dirty="0" smtClean="0"/>
              <a:t>ица</a:t>
            </a:r>
            <a:r>
              <a:rPr lang="ru-RU" dirty="0"/>
              <a:t>, имеющие право на обращение в орган регистрации прав </a:t>
            </a:r>
            <a:r>
              <a:rPr lang="ru-RU" dirty="0" smtClean="0"/>
              <a:t>                           с </a:t>
            </a:r>
            <a:r>
              <a:rPr lang="ru-RU" dirty="0"/>
              <a:t>заявлениями о </a:t>
            </a:r>
            <a:r>
              <a:rPr lang="ru-RU" dirty="0" smtClean="0"/>
              <a:t>ГКУ и </a:t>
            </a:r>
            <a:r>
              <a:rPr lang="ru-RU" dirty="0"/>
              <a:t>(или) </a:t>
            </a:r>
            <a:r>
              <a:rPr lang="ru-RU" dirty="0" smtClean="0"/>
              <a:t>ГРП                на </a:t>
            </a:r>
            <a:r>
              <a:rPr lang="ru-RU" dirty="0"/>
              <a:t>недвижимое </a:t>
            </a:r>
            <a:r>
              <a:rPr lang="ru-RU" dirty="0" smtClean="0"/>
              <a:t>имущество;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ru-RU" dirty="0"/>
              <a:t>Предоставление сведений из </a:t>
            </a:r>
            <a:r>
              <a:rPr lang="ru-RU" dirty="0" smtClean="0"/>
              <a:t>ЕГРН.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226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СПБ"/>
          <p:cNvPicPr/>
          <p:nvPr/>
        </p:nvPicPr>
        <p:blipFill>
          <a:blip r:embed="rId2" cstate="print">
            <a:lum contrast="40000"/>
          </a:blip>
          <a:srcRect l="22175" r="26255" b="12899"/>
          <a:stretch>
            <a:fillRect/>
          </a:stretch>
        </p:blipFill>
        <p:spPr bwMode="auto">
          <a:xfrm>
            <a:off x="179512" y="548680"/>
            <a:ext cx="1319531" cy="11703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4427983" y="6093296"/>
            <a:ext cx="4500537" cy="666009"/>
          </a:xfrm>
        </p:spPr>
        <p:txBody>
          <a:bodyPr/>
          <a:lstStyle/>
          <a:p>
            <a:r>
              <a:rPr lang="ru-RU" sz="1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«Кадастровая </a:t>
            </a:r>
            <a: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sz="1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сегодня»</a:t>
            </a:r>
          </a:p>
          <a:p>
            <a:r>
              <a:rPr lang="ru-RU" sz="1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марта 2018 г., Великий Новгород</a:t>
            </a:r>
            <a:endParaRPr lang="ru-RU" sz="1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56631" y="656778"/>
            <a:ext cx="64087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  <a:latin typeface="+mj-lt"/>
              </a:rPr>
              <a:t>«ПОСОБИЕ </a:t>
            </a:r>
          </a:p>
          <a:p>
            <a:pPr algn="ctr"/>
            <a:r>
              <a:rPr lang="ru-RU" sz="2800" b="1" dirty="0" smtClean="0">
                <a:solidFill>
                  <a:schemeClr val="accent1"/>
                </a:solidFill>
                <a:latin typeface="+mj-lt"/>
              </a:rPr>
              <a:t>ДЛЯ КАДАСТРОВОГО ИНЖЕНЕРА»</a:t>
            </a:r>
            <a:endParaRPr lang="ru-RU" sz="28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8" t="8855" r="24242" b="4581"/>
          <a:stretch/>
        </p:blipFill>
        <p:spPr bwMode="auto">
          <a:xfrm>
            <a:off x="839277" y="1996827"/>
            <a:ext cx="2835652" cy="39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95936" y="1951672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Наиболее частые нарушения </a:t>
            </a:r>
            <a:r>
              <a:rPr lang="ru-RU" sz="2000" dirty="0"/>
              <a:t>требований, допущенных </a:t>
            </a:r>
            <a:r>
              <a:rPr lang="ru-RU" sz="2000" dirty="0" smtClean="0"/>
              <a:t>КИ </a:t>
            </a:r>
          </a:p>
          <a:p>
            <a:r>
              <a:rPr lang="ru-RU" sz="2000" dirty="0" smtClean="0"/>
              <a:t>при </a:t>
            </a:r>
            <a:r>
              <a:rPr lang="ru-RU" sz="2000" dirty="0"/>
              <a:t>подготовке межевых, технических планов и актов </a:t>
            </a:r>
            <a:r>
              <a:rPr lang="ru-RU" sz="2000" dirty="0" smtClean="0"/>
              <a:t>обследования.</a:t>
            </a:r>
            <a:endParaRPr lang="ru-RU" sz="2000" dirty="0"/>
          </a:p>
        </p:txBody>
      </p:sp>
      <p:pic>
        <p:nvPicPr>
          <p:cNvPr id="13316" name="Picture 4" descr="http://unionsudex.ru/images/disagre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720" y="3565723"/>
            <a:ext cx="2458144" cy="245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03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СПБ"/>
          <p:cNvPicPr/>
          <p:nvPr/>
        </p:nvPicPr>
        <p:blipFill>
          <a:blip r:embed="rId2" cstate="print">
            <a:lum contrast="40000"/>
          </a:blip>
          <a:srcRect l="22175" r="26255" b="12899"/>
          <a:stretch>
            <a:fillRect/>
          </a:stretch>
        </p:blipFill>
        <p:spPr bwMode="auto">
          <a:xfrm>
            <a:off x="179512" y="548680"/>
            <a:ext cx="1319531" cy="11703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4427983" y="6093296"/>
            <a:ext cx="4500537" cy="666009"/>
          </a:xfrm>
        </p:spPr>
        <p:txBody>
          <a:bodyPr/>
          <a:lstStyle/>
          <a:p>
            <a:r>
              <a:rPr lang="ru-RU" sz="1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«Кадастровая </a:t>
            </a:r>
            <a: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sz="1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сегодня»</a:t>
            </a:r>
          </a:p>
          <a:p>
            <a:r>
              <a:rPr lang="ru-RU" sz="1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марта 2018 г., Великий Новгород</a:t>
            </a:r>
            <a:endParaRPr lang="ru-RU" sz="1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99043" y="656778"/>
            <a:ext cx="64087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  <a:latin typeface="+mj-lt"/>
              </a:rPr>
              <a:t>«ПОСОБИЕ </a:t>
            </a:r>
          </a:p>
          <a:p>
            <a:pPr algn="ctr"/>
            <a:r>
              <a:rPr lang="ru-RU" sz="2800" b="1" dirty="0" smtClean="0">
                <a:solidFill>
                  <a:schemeClr val="accent1"/>
                </a:solidFill>
                <a:latin typeface="+mj-lt"/>
              </a:rPr>
              <a:t>ДЛЯ КАДАСТРОВОГО ИНЖЕНЕРА»</a:t>
            </a:r>
            <a:endParaRPr lang="ru-RU" sz="28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28739" y="1718985"/>
            <a:ext cx="4464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И</a:t>
            </a:r>
            <a:r>
              <a:rPr lang="ru-RU" sz="2000" b="1" dirty="0" smtClean="0"/>
              <a:t>нформация  </a:t>
            </a:r>
            <a:r>
              <a:rPr lang="ru-RU" sz="2000" b="1" dirty="0"/>
              <a:t>к сведению </a:t>
            </a:r>
            <a:r>
              <a:rPr lang="ru-RU" sz="2000" b="1" dirty="0" smtClean="0"/>
              <a:t>КИ: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10146" y="2312205"/>
            <a:ext cx="746631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основные </a:t>
            </a:r>
            <a:r>
              <a:rPr lang="ru-RU" dirty="0"/>
              <a:t>ошибки, выявленные на заседаниях апелляционной комиссии</a:t>
            </a:r>
            <a:r>
              <a:rPr lang="ru-RU" dirty="0" smtClean="0"/>
              <a:t>;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10146" y="3068960"/>
            <a:ext cx="7466309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/>
            <a:r>
              <a:rPr lang="ru-RU" dirty="0"/>
              <a:t>ссылка на официальный </a:t>
            </a:r>
            <a:r>
              <a:rPr lang="ru-RU" dirty="0" smtClean="0"/>
              <a:t>сайт с информацией </a:t>
            </a:r>
            <a:r>
              <a:rPr lang="ru-RU" dirty="0"/>
              <a:t>о подготовке федеральными органами исполнительной власти проектов нормативных правовых актов и </a:t>
            </a:r>
            <a:r>
              <a:rPr lang="ru-RU" dirty="0" smtClean="0"/>
              <a:t>о результатах </a:t>
            </a:r>
            <a:r>
              <a:rPr lang="ru-RU" dirty="0"/>
              <a:t>их общественного обсуждения</a:t>
            </a:r>
            <a:r>
              <a:rPr lang="ru-RU" dirty="0" smtClean="0"/>
              <a:t>;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10146" y="4377878"/>
            <a:ext cx="7466310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/>
            <a:r>
              <a:rPr lang="ru-RU" dirty="0"/>
              <a:t>форма извещения о проведении собрания о согласовании местоположения границ ЗУ в соответствии с Приказом Минэкономразвития РФ №735 от 21.11.2016</a:t>
            </a:r>
            <a:r>
              <a:rPr lang="ru-RU" dirty="0" smtClean="0"/>
              <a:t>;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10146" y="5397023"/>
            <a:ext cx="746631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/>
            <a:r>
              <a:rPr lang="ru-RU" dirty="0"/>
              <a:t>письма Минэкономразвития РФ, содержащие позицию по вопросам регистрации прав и кадастрового учета объектов недвижимости. </a:t>
            </a:r>
            <a:endParaRPr lang="ru-RU" dirty="0"/>
          </a:p>
        </p:txBody>
      </p:sp>
      <p:pic>
        <p:nvPicPr>
          <p:cNvPr id="10" name="Picture 2" descr="http://4geo.ru/images/personal-pages-share/165127969/img-969438392_4694450500705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14" y="2310464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4geo.ru/images/personal-pages-share/165127969/img-969438392_4694450500705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91" y="3100400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4geo.ru/images/personal-pages-share/165127969/img-969438392_4694450500705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91" y="4380743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4geo.ru/images/personal-pages-share/165127969/img-969438392_4694450500705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14" y="5397023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32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СПБ"/>
          <p:cNvPicPr/>
          <p:nvPr/>
        </p:nvPicPr>
        <p:blipFill>
          <a:blip r:embed="rId2" cstate="print">
            <a:lum contrast="40000"/>
          </a:blip>
          <a:srcRect l="22175" r="26255" b="12899"/>
          <a:stretch>
            <a:fillRect/>
          </a:stretch>
        </p:blipFill>
        <p:spPr bwMode="auto">
          <a:xfrm>
            <a:off x="179512" y="548680"/>
            <a:ext cx="1319531" cy="11703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4427983" y="6093296"/>
            <a:ext cx="4500537" cy="666009"/>
          </a:xfrm>
        </p:spPr>
        <p:txBody>
          <a:bodyPr/>
          <a:lstStyle/>
          <a:p>
            <a:r>
              <a:rPr lang="ru-RU" sz="1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«Кадастровая </a:t>
            </a:r>
            <a: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sz="1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сегодня»</a:t>
            </a:r>
          </a:p>
          <a:p>
            <a:r>
              <a:rPr lang="ru-RU" sz="1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марта 2018 г., Великий Новгород</a:t>
            </a:r>
            <a:endParaRPr lang="ru-RU" sz="1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56631" y="656778"/>
            <a:ext cx="64087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  <a:latin typeface="+mj-lt"/>
              </a:rPr>
              <a:t>«ПОСОБИЕ </a:t>
            </a:r>
          </a:p>
          <a:p>
            <a:pPr algn="ctr"/>
            <a:r>
              <a:rPr lang="ru-RU" sz="2800" b="1" dirty="0" smtClean="0">
                <a:solidFill>
                  <a:schemeClr val="accent1"/>
                </a:solidFill>
                <a:latin typeface="+mj-lt"/>
              </a:rPr>
              <a:t>ДЛЯ КАДАСТРОВОГО ИНЖЕНЕРА»</a:t>
            </a:r>
            <a:endParaRPr lang="ru-RU" sz="28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52278" y="1738432"/>
            <a:ext cx="20955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u="sng" dirty="0"/>
              <a:t>www.sroboki.ru</a:t>
            </a:r>
            <a:endParaRPr lang="ru-RU" sz="2000" b="1" u="sng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7" b="3339"/>
          <a:stretch/>
        </p:blipFill>
        <p:spPr bwMode="auto">
          <a:xfrm>
            <a:off x="504056" y="2107764"/>
            <a:ext cx="5292080" cy="3838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право 6"/>
          <p:cNvSpPr/>
          <p:nvPr/>
        </p:nvSpPr>
        <p:spPr>
          <a:xfrm rot="13802583">
            <a:off x="3221318" y="4052596"/>
            <a:ext cx="538108" cy="484632"/>
          </a:xfrm>
          <a:prstGeom prst="rightArrow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3" t="8615" r="24477" b="3161"/>
          <a:stretch/>
        </p:blipFill>
        <p:spPr bwMode="auto">
          <a:xfrm>
            <a:off x="6948264" y="1844824"/>
            <a:ext cx="1746320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6" t="8351" r="24471" b="3544"/>
          <a:stretch/>
        </p:blipFill>
        <p:spPr bwMode="auto">
          <a:xfrm>
            <a:off x="5940152" y="3426168"/>
            <a:ext cx="1764488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300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СПБ"/>
          <p:cNvPicPr/>
          <p:nvPr/>
        </p:nvPicPr>
        <p:blipFill>
          <a:blip r:embed="rId2" cstate="print">
            <a:lum contrast="40000"/>
          </a:blip>
          <a:srcRect l="22175" r="26255" b="12899"/>
          <a:stretch>
            <a:fillRect/>
          </a:stretch>
        </p:blipFill>
        <p:spPr bwMode="auto">
          <a:xfrm>
            <a:off x="179512" y="548680"/>
            <a:ext cx="1319531" cy="11703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4427983" y="6093296"/>
            <a:ext cx="4500537" cy="666009"/>
          </a:xfrm>
        </p:spPr>
        <p:txBody>
          <a:bodyPr/>
          <a:lstStyle/>
          <a:p>
            <a:r>
              <a:rPr lang="ru-RU" sz="1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«Кадастровая </a:t>
            </a:r>
            <a: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sz="1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сегодня»</a:t>
            </a:r>
          </a:p>
          <a:p>
            <a:r>
              <a:rPr lang="ru-RU" sz="1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марта 2018 г., Великий Новгород</a:t>
            </a:r>
            <a:endParaRPr lang="ru-RU" sz="1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2848580"/>
            <a:ext cx="64087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  <a:latin typeface="+mj-lt"/>
              </a:rPr>
              <a:t>Благодарю за внимание!</a:t>
            </a:r>
            <a:endParaRPr lang="ru-RU" sz="32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202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БСПБ"/>
          <p:cNvPicPr/>
          <p:nvPr/>
        </p:nvPicPr>
        <p:blipFill>
          <a:blip r:embed="rId2" cstate="print">
            <a:lum contrast="40000"/>
          </a:blip>
          <a:srcRect l="22175" r="26255" b="12899"/>
          <a:stretch>
            <a:fillRect/>
          </a:stretch>
        </p:blipFill>
        <p:spPr bwMode="auto">
          <a:xfrm>
            <a:off x="179513" y="449783"/>
            <a:ext cx="1152128" cy="10350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779912" y="6021288"/>
            <a:ext cx="5242458" cy="666009"/>
          </a:xfrm>
        </p:spPr>
        <p:txBody>
          <a:bodyPr/>
          <a:lstStyle/>
          <a:p>
            <a:r>
              <a:rPr lang="ru-RU" sz="1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«Кадастровая </a:t>
            </a:r>
            <a: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sz="1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сегодня»</a:t>
            </a:r>
          </a:p>
          <a:p>
            <a:r>
              <a:rPr lang="ru-RU" sz="1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марта 2018 г., Великий Новгород</a:t>
            </a:r>
            <a:endParaRPr lang="ru-RU" sz="1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87863" y="625233"/>
            <a:ext cx="36802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indent="0" algn="ctr">
              <a:buNone/>
            </a:pPr>
            <a:r>
              <a:rPr lang="ru-RU" sz="3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endParaRPr lang="ru-RU" sz="3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339622"/>
            <a:ext cx="70567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Федеральный закон от 24.07.2007 № 221-ФЗ </a:t>
            </a:r>
            <a:endParaRPr lang="ru-RU" sz="2000" b="1" dirty="0" smtClean="0"/>
          </a:p>
          <a:p>
            <a:pPr algn="ctr"/>
            <a:r>
              <a:rPr lang="ru-RU" sz="2000" dirty="0" smtClean="0"/>
              <a:t>«</a:t>
            </a:r>
            <a:r>
              <a:rPr lang="ru-RU" sz="2000" dirty="0"/>
              <a:t>О кадастровой деятельности» устанавливает </a:t>
            </a:r>
            <a:r>
              <a:rPr lang="ru-RU" sz="2000" dirty="0" smtClean="0"/>
              <a:t>ОБЯЗАТЕЛЬНЫЕ ТРЕБОВАНИЯ К ОБРАЗОВАНИЮ КИ: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2513221"/>
            <a:ext cx="7560839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/>
            <a:r>
              <a:rPr lang="ru-RU" dirty="0"/>
              <a:t>Наличие </a:t>
            </a:r>
            <a:r>
              <a:rPr lang="ru-RU" dirty="0" smtClean="0"/>
              <a:t>высшего </a:t>
            </a:r>
            <a:r>
              <a:rPr lang="ru-RU" dirty="0"/>
              <a:t>образование по специальности или направлению подготовки, </a:t>
            </a:r>
            <a:r>
              <a:rPr lang="ru-RU" dirty="0" smtClean="0"/>
              <a:t>перечень которых </a:t>
            </a:r>
            <a:r>
              <a:rPr lang="ru-RU" dirty="0"/>
              <a:t>утверждается органом нормативно-правового регулирования в сфере кадастровых отношений</a:t>
            </a:r>
            <a:r>
              <a:rPr lang="ru-RU" dirty="0" smtClean="0"/>
              <a:t>;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3585790"/>
            <a:ext cx="7572836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/>
            <a:r>
              <a:rPr lang="ru-RU" dirty="0"/>
              <a:t>Наличие высшего образования по специальности или направлению подготовки, не вошедших в указанный перечень, и дополнительного профессионального образования по программе профессиональной переподготовки в области кадастровых отношений</a:t>
            </a:r>
            <a:r>
              <a:rPr lang="ru-RU" dirty="0" smtClean="0"/>
              <a:t>;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4953942"/>
            <a:ext cx="7572836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/>
            <a:r>
              <a:rPr lang="ru-RU" dirty="0"/>
              <a:t>Наличие дополнительного профессионального образования </a:t>
            </a:r>
            <a:endParaRPr lang="ru-RU" dirty="0" smtClean="0"/>
          </a:p>
          <a:p>
            <a:pPr lvl="0"/>
            <a:r>
              <a:rPr lang="ru-RU" dirty="0" smtClean="0"/>
              <a:t>по </a:t>
            </a:r>
            <a:r>
              <a:rPr lang="ru-RU" dirty="0"/>
              <a:t>программе повышения квалификации (один раз в три года начиная с 01.07.2016).</a:t>
            </a:r>
            <a:endParaRPr lang="ru-RU" dirty="0"/>
          </a:p>
        </p:txBody>
      </p:sp>
      <p:pic>
        <p:nvPicPr>
          <p:cNvPr id="10" name="Picture 2" descr="http://4geo.ru/images/personal-pages-share/165127969/img-969438392_4694450500705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14" y="2564904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4geo.ru/images/personal-pages-share/165127969/img-969438392_4694450500705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87" y="3581815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4geo.ru/images/personal-pages-share/165127969/img-969438392_4694450500705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87" y="4953942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do.tomedu.ru/pluginfile.php/25046/course/summary/Education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57936"/>
            <a:ext cx="1633364" cy="170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78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1" y="2924944"/>
            <a:ext cx="6676685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ru-RU" dirty="0"/>
              <a:t>Самостоятельно </a:t>
            </a:r>
            <a:r>
              <a:rPr lang="ru-RU" dirty="0"/>
              <a:t>направить запрос в </a:t>
            </a:r>
            <a:r>
              <a:rPr lang="ru-RU" dirty="0" err="1"/>
              <a:t>Минобрнауки</a:t>
            </a:r>
            <a:r>
              <a:rPr lang="ru-RU" dirty="0"/>
              <a:t> России </a:t>
            </a:r>
          </a:p>
          <a:p>
            <a:r>
              <a:rPr lang="ru-RU" dirty="0"/>
              <a:t>с </a:t>
            </a:r>
            <a:r>
              <a:rPr lang="ru-RU" dirty="0"/>
              <a:t>приложением копии документа об образовании.</a:t>
            </a:r>
          </a:p>
        </p:txBody>
      </p:sp>
      <p:pic>
        <p:nvPicPr>
          <p:cNvPr id="1026" name="Picture 2" descr="https://st2.depositphotos.com/3643473/6206/i/950/depositphotos_62068415-stock-photo-person-and-question-mark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241" y="502402"/>
            <a:ext cx="1968152" cy="218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51720" y="76470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cs typeface="Times New Roman" panose="02020603050405020304" pitchFamily="18" charset="0"/>
              </a:rPr>
              <a:t>Вы самостоятельно не можете определить </a:t>
            </a:r>
            <a:r>
              <a:rPr lang="ru-RU" sz="2000" b="1" dirty="0" smtClean="0">
                <a:cs typeface="Times New Roman" panose="02020603050405020304" pitchFamily="18" charset="0"/>
              </a:rPr>
              <a:t>соответствие своей специальности Перечню?</a:t>
            </a:r>
            <a:endParaRPr lang="ru-RU" sz="2000" b="1" dirty="0"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62580" y="2030075"/>
            <a:ext cx="28048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РЕКОМЕНДУЕМ:</a:t>
            </a:r>
            <a:endParaRPr lang="ru-RU" sz="2400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1" y="3748390"/>
            <a:ext cx="3579313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ru-RU" dirty="0"/>
              <a:t>Обратиться за помощью в СРО</a:t>
            </a:r>
            <a:endParaRPr lang="ru-RU" dirty="0"/>
          </a:p>
        </p:txBody>
      </p:sp>
      <p:pic>
        <p:nvPicPr>
          <p:cNvPr id="7" name="Рисунок 6" descr="БСПБ"/>
          <p:cNvPicPr/>
          <p:nvPr/>
        </p:nvPicPr>
        <p:blipFill>
          <a:blip r:embed="rId3" cstate="print">
            <a:lum contrast="40000"/>
          </a:blip>
          <a:srcRect l="22175" r="26255" b="12899"/>
          <a:stretch>
            <a:fillRect/>
          </a:stretch>
        </p:blipFill>
        <p:spPr bwMode="auto">
          <a:xfrm>
            <a:off x="179512" y="482166"/>
            <a:ext cx="1319531" cy="11703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2684058" y="6021288"/>
            <a:ext cx="6250570" cy="666009"/>
          </a:xfrm>
        </p:spPr>
        <p:txBody>
          <a:bodyPr/>
          <a:lstStyle/>
          <a:p>
            <a:r>
              <a:rPr lang="ru-RU" sz="1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«Кадастровая </a:t>
            </a:r>
            <a: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sz="1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сегодня»</a:t>
            </a:r>
          </a:p>
          <a:p>
            <a:r>
              <a:rPr lang="ru-RU" sz="1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марта 2018 г., Великий Новгород</a:t>
            </a:r>
            <a:endParaRPr lang="ru-RU" sz="1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1499043" y="1922712"/>
            <a:ext cx="978408" cy="6763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310786" y="4678581"/>
            <a:ext cx="50614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использовать в работе единый переходник, размещенный в приложении письма </a:t>
            </a:r>
            <a:r>
              <a:rPr lang="ru-RU" dirty="0" err="1"/>
              <a:t>Минобрнауки</a:t>
            </a:r>
            <a:r>
              <a:rPr lang="ru-RU" dirty="0"/>
              <a:t> России от 24.06.2014 г. </a:t>
            </a:r>
            <a:endParaRPr lang="ru-RU" dirty="0" smtClean="0"/>
          </a:p>
          <a:p>
            <a:r>
              <a:rPr lang="ru-RU" dirty="0" smtClean="0"/>
              <a:t>№АК-1666/05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en-US" b="1" u="sng" dirty="0" smtClean="0"/>
              <a:t>www.sroboki.ru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704655" y="3024570"/>
            <a:ext cx="489204" cy="4470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704655" y="3702002"/>
            <a:ext cx="489204" cy="4470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5400000">
            <a:off x="2820540" y="4226296"/>
            <a:ext cx="457493" cy="4470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://psdmania.ru/uploads/posts/2012-10/thumbs/1349600306_gree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36"/>
          <a:stretch/>
        </p:blipFill>
        <p:spPr bwMode="auto">
          <a:xfrm>
            <a:off x="6596098" y="4174620"/>
            <a:ext cx="2017705" cy="158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54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БСПБ"/>
          <p:cNvPicPr/>
          <p:nvPr/>
        </p:nvPicPr>
        <p:blipFill>
          <a:blip r:embed="rId2" cstate="print">
            <a:lum contrast="40000"/>
          </a:blip>
          <a:srcRect l="22175" r="26255" b="12899"/>
          <a:stretch>
            <a:fillRect/>
          </a:stretch>
        </p:blipFill>
        <p:spPr bwMode="auto">
          <a:xfrm>
            <a:off x="179512" y="482166"/>
            <a:ext cx="1319531" cy="11703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2684058" y="6021288"/>
            <a:ext cx="6250570" cy="666009"/>
          </a:xfrm>
        </p:spPr>
        <p:txBody>
          <a:bodyPr/>
          <a:lstStyle/>
          <a:p>
            <a:r>
              <a:rPr lang="ru-RU" sz="1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«Кадастровая </a:t>
            </a:r>
            <a: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sz="1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сегодня»</a:t>
            </a:r>
          </a:p>
          <a:p>
            <a:r>
              <a:rPr lang="ru-RU" sz="1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марта 2018 г., Великий Новгород</a:t>
            </a:r>
            <a:endParaRPr lang="ru-RU" sz="1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4730868" y="2909914"/>
            <a:ext cx="489204" cy="4470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240396" y="2276872"/>
            <a:ext cx="293236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15 марта 2018 </a:t>
            </a:r>
            <a:r>
              <a:rPr lang="ru-RU" dirty="0" smtClean="0"/>
              <a:t>г. </a:t>
            </a:r>
          </a:p>
          <a:p>
            <a:r>
              <a:rPr lang="ru-RU" dirty="0" smtClean="0"/>
              <a:t>по </a:t>
            </a:r>
            <a:r>
              <a:rPr lang="ru-RU" dirty="0"/>
              <a:t>поручению Правительства </a:t>
            </a:r>
            <a:r>
              <a:rPr lang="ru-RU" dirty="0" smtClean="0"/>
              <a:t>РФ Минэкономразвития разработало </a:t>
            </a:r>
            <a:r>
              <a:rPr lang="ru-RU" dirty="0"/>
              <a:t>проект </a:t>
            </a:r>
            <a:endParaRPr lang="ru-RU" dirty="0" smtClean="0"/>
          </a:p>
          <a:p>
            <a:r>
              <a:rPr lang="ru-RU" dirty="0" smtClean="0"/>
              <a:t>по </a:t>
            </a:r>
            <a:r>
              <a:rPr lang="ru-RU" dirty="0"/>
              <a:t>внесению изменений в Приказ </a:t>
            </a:r>
            <a:r>
              <a:rPr lang="ru-RU" dirty="0" smtClean="0"/>
              <a:t>№ 413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475656" y="620688"/>
            <a:ext cx="728142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Изменения </a:t>
            </a:r>
            <a:r>
              <a:rPr lang="ru-RU" sz="2000" b="1" dirty="0"/>
              <a:t>в Приказ </a:t>
            </a:r>
            <a:r>
              <a:rPr lang="ru-RU" sz="2000" b="1" dirty="0" smtClean="0"/>
              <a:t>Минэкономразвития </a:t>
            </a:r>
            <a:r>
              <a:rPr lang="ru-RU" sz="2000" b="1" dirty="0"/>
              <a:t>России </a:t>
            </a:r>
            <a:r>
              <a:rPr lang="ru-RU" sz="2000" b="1" dirty="0"/>
              <a:t>№ 413 </a:t>
            </a:r>
            <a:r>
              <a:rPr lang="ru-RU" dirty="0" smtClean="0"/>
              <a:t>от </a:t>
            </a:r>
            <a:r>
              <a:rPr lang="ru-RU" dirty="0"/>
              <a:t>29.06.2016 </a:t>
            </a:r>
            <a:r>
              <a:rPr lang="ru-RU" dirty="0" smtClean="0"/>
              <a:t>«Об </a:t>
            </a:r>
            <a:r>
              <a:rPr lang="ru-RU" dirty="0"/>
              <a:t>утверждении перечня специальностей </a:t>
            </a:r>
            <a:r>
              <a:rPr lang="ru-RU" dirty="0" smtClean="0"/>
              <a:t>                   и </a:t>
            </a:r>
            <a:r>
              <a:rPr lang="ru-RU" dirty="0"/>
              <a:t>направлений подготовки высшего образования, необходимых для осуществления кадастровой </a:t>
            </a:r>
            <a:r>
              <a:rPr lang="ru-RU" dirty="0" smtClean="0"/>
              <a:t>деятельности»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292080" y="2276872"/>
            <a:ext cx="37444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Перечень </a:t>
            </a:r>
            <a:r>
              <a:rPr lang="ru-RU" b="1" dirty="0"/>
              <a:t>специальностей </a:t>
            </a:r>
            <a:r>
              <a:rPr lang="ru-RU" dirty="0"/>
              <a:t>кадастровой деятельности </a:t>
            </a:r>
            <a:endParaRPr lang="ru-RU" dirty="0" smtClean="0"/>
          </a:p>
          <a:p>
            <a:r>
              <a:rPr lang="ru-RU" dirty="0" smtClean="0"/>
              <a:t>будет </a:t>
            </a:r>
            <a:r>
              <a:rPr lang="ru-RU" b="1" dirty="0" smtClean="0"/>
              <a:t>дополнен</a:t>
            </a:r>
            <a:r>
              <a:rPr lang="ru-RU" dirty="0" smtClean="0"/>
              <a:t> специальностями </a:t>
            </a:r>
          </a:p>
          <a:p>
            <a:r>
              <a:rPr lang="ru-RU" dirty="0" smtClean="0"/>
              <a:t>и </a:t>
            </a:r>
            <a:r>
              <a:rPr lang="ru-RU" dirty="0"/>
              <a:t>направлениями подготовки, содержащимися в актах, изданным до вступления в силу </a:t>
            </a:r>
            <a:r>
              <a:rPr lang="ru-RU" dirty="0" smtClean="0"/>
              <a:t>273-ФЗ «Об </a:t>
            </a:r>
            <a:r>
              <a:rPr lang="ru-RU" dirty="0"/>
              <a:t>образовании в </a:t>
            </a:r>
            <a:r>
              <a:rPr lang="ru-RU" dirty="0" smtClean="0"/>
              <a:t>РФ».</a:t>
            </a:r>
            <a:endParaRPr lang="ru-RU" dirty="0"/>
          </a:p>
        </p:txBody>
      </p:sp>
      <p:sp>
        <p:nvSpPr>
          <p:cNvPr id="16" name="AutoShape 2" descr="https://www.iknews.info/images/stories/gutachten/economy_gov_r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4" descr="https://www.iknews.info/images/stories/gutachten/economy_gov_ru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62" y="2276872"/>
            <a:ext cx="1606891" cy="1298178"/>
          </a:xfrm>
          <a:prstGeom prst="rect">
            <a:avLst/>
          </a:prstGeom>
        </p:spPr>
      </p:pic>
      <p:sp>
        <p:nvSpPr>
          <p:cNvPr id="19" name="AutoShape 6" descr="https://www.iknews.info/images/stories/gutachten/economy_gov_ru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436096" y="5194349"/>
            <a:ext cx="3219947" cy="64633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Планируемый срок вступления – июль 2018 </a:t>
            </a:r>
            <a:r>
              <a:rPr lang="ru-RU" b="1" dirty="0" smtClean="0">
                <a:solidFill>
                  <a:schemeClr val="bg1"/>
                </a:solidFill>
              </a:rPr>
              <a:t>г.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6103" y="4576752"/>
            <a:ext cx="1871682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Национальное объединение СРО КИ</a:t>
            </a:r>
            <a:endParaRPr lang="ru-RU" sz="16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707" y="5429520"/>
            <a:ext cx="594474" cy="826635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3292041" y="4767367"/>
            <a:ext cx="17967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предложения</a:t>
            </a:r>
            <a:endParaRPr lang="ru-RU" dirty="0"/>
          </a:p>
        </p:txBody>
      </p:sp>
      <p:sp>
        <p:nvSpPr>
          <p:cNvPr id="24" name="Стрелка вправо 23"/>
          <p:cNvSpPr/>
          <p:nvPr/>
        </p:nvSpPr>
        <p:spPr>
          <a:xfrm>
            <a:off x="2815863" y="4709717"/>
            <a:ext cx="46167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19412313">
            <a:off x="4970585" y="4576194"/>
            <a:ext cx="46167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25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Backup\obmen\БОКИ\Осипова М.В\В работе\08 БУКЛЕТ\человечки\человечки\chelovechek_galoch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48680"/>
            <a:ext cx="2268289" cy="190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БСПБ"/>
          <p:cNvPicPr/>
          <p:nvPr/>
        </p:nvPicPr>
        <p:blipFill>
          <a:blip r:embed="rId3" cstate="print">
            <a:lum contrast="40000"/>
          </a:blip>
          <a:srcRect l="22175" r="26255" b="12899"/>
          <a:stretch>
            <a:fillRect/>
          </a:stretch>
        </p:blipFill>
        <p:spPr bwMode="auto">
          <a:xfrm>
            <a:off x="179512" y="605012"/>
            <a:ext cx="1319531" cy="11703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4427983" y="6021288"/>
            <a:ext cx="4500537" cy="666009"/>
          </a:xfrm>
        </p:spPr>
        <p:txBody>
          <a:bodyPr/>
          <a:lstStyle/>
          <a:p>
            <a:r>
              <a:rPr lang="ru-RU" sz="1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«Кадастровая </a:t>
            </a:r>
            <a: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sz="1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сегодня»</a:t>
            </a:r>
          </a:p>
          <a:p>
            <a:r>
              <a:rPr lang="ru-RU" sz="1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марта 2018 г., Великий Новгород</a:t>
            </a:r>
            <a:endParaRPr lang="ru-RU" sz="1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35696" y="692696"/>
            <a:ext cx="51845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Как выбрать учебное заведение </a:t>
            </a:r>
          </a:p>
          <a:p>
            <a:pPr algn="ctr"/>
            <a:r>
              <a:rPr lang="ru-RU" sz="2000" b="1" dirty="0" smtClean="0"/>
              <a:t>для </a:t>
            </a:r>
            <a:r>
              <a:rPr lang="ru-RU" sz="2000" b="1" dirty="0"/>
              <a:t>прохождения профессиональной переподготовки и повышения </a:t>
            </a:r>
            <a:r>
              <a:rPr lang="ru-RU" sz="2000" b="1" dirty="0" smtClean="0"/>
              <a:t>квалификации?</a:t>
            </a:r>
            <a:endParaRPr lang="ru-RU" sz="2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42354" y="2236802"/>
            <a:ext cx="66219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Профессионально-общественная аккредитация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27750" y="2764479"/>
            <a:ext cx="79046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cs typeface="Times New Roman" panose="02020603050405020304" pitchFamily="18" charset="0"/>
              </a:rPr>
              <a:t>- признание </a:t>
            </a:r>
            <a:r>
              <a:rPr lang="ru-RU" sz="2000" b="1" dirty="0">
                <a:cs typeface="Times New Roman" panose="02020603050405020304" pitchFamily="18" charset="0"/>
              </a:rPr>
              <a:t>качества и уровня подготовки </a:t>
            </a:r>
            <a:r>
              <a:rPr lang="ru-RU" sz="2000" b="1" dirty="0" smtClean="0">
                <a:cs typeface="Times New Roman" panose="02020603050405020304" pitchFamily="18" charset="0"/>
              </a:rPr>
              <a:t>выпускников.</a:t>
            </a:r>
            <a:endParaRPr lang="ru-RU" sz="2000" dirty="0"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91680" y="3356991"/>
            <a:ext cx="6847564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000" dirty="0">
                <a:cs typeface="Times New Roman" panose="02020603050405020304" pitchFamily="18" charset="0"/>
              </a:rPr>
              <a:t>Перечень образовательных учреждений, прошедших аккредитацию, будет размещен на официальных сайтах </a:t>
            </a:r>
            <a:r>
              <a:rPr lang="ru-RU" sz="2000" dirty="0" err="1" smtClean="0">
                <a:cs typeface="Times New Roman" panose="02020603050405020304" pitchFamily="18" charset="0"/>
              </a:rPr>
              <a:t>Минобрнауки</a:t>
            </a:r>
            <a:r>
              <a:rPr lang="ru-RU" sz="2000" dirty="0" smtClean="0">
                <a:cs typeface="Times New Roman" panose="02020603050405020304" pitchFamily="18" charset="0"/>
              </a:rPr>
              <a:t> России </a:t>
            </a:r>
            <a:r>
              <a:rPr lang="ru-RU" sz="2000" dirty="0"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cs typeface="Times New Roman" panose="02020603050405020304" pitchFamily="18" charset="0"/>
              </a:rPr>
              <a:t>Ассоциации СРО «БОКИ».</a:t>
            </a:r>
            <a:endParaRPr lang="ru-RU" sz="2000" dirty="0"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2354" y="4601688"/>
            <a:ext cx="79968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Программа </a:t>
            </a:r>
            <a:r>
              <a:rPr lang="ru-RU" dirty="0" smtClean="0"/>
              <a:t>образования  должна соответствовать требованиям, </a:t>
            </a:r>
            <a:r>
              <a:rPr lang="ru-RU" dirty="0"/>
              <a:t>утвержденным </a:t>
            </a:r>
            <a:r>
              <a:rPr lang="ru-RU" dirty="0" smtClean="0"/>
              <a:t>273-ФЗ от 29.12.2012 г. «Об </a:t>
            </a:r>
            <a:r>
              <a:rPr lang="ru-RU" dirty="0"/>
              <a:t>образовании в </a:t>
            </a:r>
            <a:r>
              <a:rPr lang="ru-RU" dirty="0" smtClean="0"/>
              <a:t>РФ»: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21505" y="5332218"/>
            <a:ext cx="18498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по </a:t>
            </a:r>
            <a:r>
              <a:rPr lang="ru-RU" dirty="0"/>
              <a:t>количеству часов</a:t>
            </a:r>
            <a:r>
              <a:rPr lang="ru-RU" dirty="0" smtClean="0"/>
              <a:t>;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923928" y="5325514"/>
            <a:ext cx="1872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по наименованию;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516216" y="5284853"/>
            <a:ext cx="2016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по содержанию и т.д.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3356991"/>
            <a:ext cx="1081791" cy="10156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AutoShape 2" descr="https://img14.androidappsapk.co/300/9/8/5/com.lpedroid.svegli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0" name="Picture 4" descr="https://t1.ftcdn.net/jpg/00/48/21/26/160_F_48212677_TFGHwdqee7ah8UswtG99PEPzqWVg6tF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59" y="5248019"/>
            <a:ext cx="719999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a4.mzstatic.com/us/r30/Purple/v4/84/e3/eb/84e3eb75-22fe-f894-d3be-21abcf8ae338/icon320x320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273" y="5248019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i.istockimg.com/file_thumbview_approve/5809715/3/stock-illustration-5809715-check-mark-round-sticke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118" y="5295383"/>
            <a:ext cx="72381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58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lotoszn.ru/wp-content/uploads/2017/01/%D0%9E%D1%87%D0%B5%D1%80%D0%B5%D0%B4%D1%8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908720"/>
            <a:ext cx="453650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0" y="908720"/>
            <a:ext cx="29134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u="sng" dirty="0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Рекомендуем</a:t>
            </a:r>
            <a:endParaRPr lang="ru-RU" sz="3200" b="1" u="sng" dirty="0">
              <a:solidFill>
                <a:schemeClr val="accent6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1803213"/>
            <a:ext cx="32143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получить необходимое образование заблаговременно</a:t>
            </a:r>
          </a:p>
        </p:txBody>
      </p:sp>
      <p:pic>
        <p:nvPicPr>
          <p:cNvPr id="5" name="Рисунок 4" descr="БСПБ"/>
          <p:cNvPicPr/>
          <p:nvPr/>
        </p:nvPicPr>
        <p:blipFill>
          <a:blip r:embed="rId3" cstate="print">
            <a:lum contrast="40000"/>
          </a:blip>
          <a:srcRect l="22175" r="26255" b="12899"/>
          <a:stretch>
            <a:fillRect/>
          </a:stretch>
        </p:blipFill>
        <p:spPr bwMode="auto">
          <a:xfrm>
            <a:off x="179512" y="615954"/>
            <a:ext cx="1319531" cy="11703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83568" y="4620331"/>
            <a:ext cx="5760640" cy="830997"/>
          </a:xfrm>
          <a:prstGeom prst="rect">
            <a:avLst/>
          </a:prstGeom>
          <a:ln w="38100"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Срок для повышения </a:t>
            </a:r>
            <a:r>
              <a:rPr lang="ru-RU" sz="2400" dirty="0" smtClean="0"/>
              <a:t>квалификации: 01.07.2019 г.</a:t>
            </a:r>
            <a:endParaRPr lang="ru-RU" sz="2400" dirty="0"/>
          </a:p>
        </p:txBody>
      </p:sp>
      <p:sp>
        <p:nvSpPr>
          <p:cNvPr id="8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4427983" y="6021288"/>
            <a:ext cx="4500537" cy="666009"/>
          </a:xfrm>
        </p:spPr>
        <p:txBody>
          <a:bodyPr/>
          <a:lstStyle/>
          <a:p>
            <a:r>
              <a:rPr lang="ru-RU" sz="1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«Кадастровая </a:t>
            </a:r>
            <a: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sz="1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сегодня»</a:t>
            </a:r>
          </a:p>
          <a:p>
            <a:r>
              <a:rPr lang="ru-RU" sz="1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марта 2018 г., Великий Новгород</a:t>
            </a:r>
            <a:endParaRPr lang="ru-RU" sz="1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42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www.lecafedufle.fr/wp-content/uploads/2012/09/enseignement-FL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264369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БСПБ"/>
          <p:cNvPicPr/>
          <p:nvPr/>
        </p:nvPicPr>
        <p:blipFill>
          <a:blip r:embed="rId3" cstate="print">
            <a:lum contrast="40000"/>
          </a:blip>
          <a:srcRect l="22175" r="26255" b="12899"/>
          <a:stretch>
            <a:fillRect/>
          </a:stretch>
        </p:blipFill>
        <p:spPr bwMode="auto">
          <a:xfrm>
            <a:off x="323528" y="548680"/>
            <a:ext cx="1319531" cy="11703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799809" y="625233"/>
            <a:ext cx="36131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indent="0" algn="ctr">
              <a:buNone/>
            </a:pPr>
            <a:r>
              <a:rPr lang="ru-RU" sz="3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СТАЖИРОВКА</a:t>
            </a:r>
            <a:endParaRPr lang="ru-RU" sz="3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2060848"/>
            <a:ext cx="20774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cs typeface="Times New Roman" panose="02020603050405020304" pitchFamily="18" charset="0"/>
              </a:rPr>
              <a:t>28 июля 2017 </a:t>
            </a:r>
            <a:r>
              <a:rPr lang="ru-RU" sz="2000" dirty="0" smtClean="0">
                <a:cs typeface="Times New Roman" panose="02020603050405020304" pitchFamily="18" charset="0"/>
              </a:rPr>
              <a:t>г. </a:t>
            </a:r>
            <a:endParaRPr lang="ru-RU" sz="2000" dirty="0"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92152" y="1577928"/>
            <a:ext cx="62723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cs typeface="Times New Roman" panose="02020603050405020304" pitchFamily="18" charset="0"/>
              </a:rPr>
              <a:t>Президиум </a:t>
            </a:r>
            <a:r>
              <a:rPr lang="ru-RU" sz="2000" dirty="0">
                <a:cs typeface="Times New Roman" panose="02020603050405020304" pitchFamily="18" charset="0"/>
              </a:rPr>
              <a:t>Ассоциации </a:t>
            </a:r>
            <a:r>
              <a:rPr lang="ru-RU" sz="2000" dirty="0" smtClean="0">
                <a:cs typeface="Times New Roman" panose="02020603050405020304" pitchFamily="18" charset="0"/>
              </a:rPr>
              <a:t>«</a:t>
            </a:r>
            <a:r>
              <a:rPr lang="ru-RU" sz="2000" dirty="0">
                <a:cs typeface="Times New Roman" panose="02020603050405020304" pitchFamily="18" charset="0"/>
              </a:rPr>
              <a:t>Национальное объединение </a:t>
            </a:r>
            <a:r>
              <a:rPr lang="ru-RU" sz="2000" dirty="0" smtClean="0">
                <a:cs typeface="Times New Roman" panose="02020603050405020304" pitchFamily="18" charset="0"/>
              </a:rPr>
              <a:t>СРО КИ» утвердил </a:t>
            </a:r>
          </a:p>
          <a:p>
            <a:r>
              <a:rPr lang="ru-RU" sz="2000" b="1" dirty="0" smtClean="0">
                <a:cs typeface="Times New Roman" panose="02020603050405020304" pitchFamily="18" charset="0"/>
              </a:rPr>
              <a:t>Правила </a:t>
            </a:r>
            <a:r>
              <a:rPr lang="ru-RU" sz="2000" b="1" dirty="0">
                <a:cs typeface="Times New Roman" panose="02020603050405020304" pitchFamily="18" charset="0"/>
              </a:rPr>
              <a:t>организации </a:t>
            </a:r>
            <a:r>
              <a:rPr lang="ru-RU" sz="2000" b="1" dirty="0" smtClean="0">
                <a:cs typeface="Times New Roman" panose="02020603050405020304" pitchFamily="18" charset="0"/>
              </a:rPr>
              <a:t>СРО КИ прохождения </a:t>
            </a:r>
            <a:r>
              <a:rPr lang="ru-RU" sz="2000" b="1" dirty="0">
                <a:cs typeface="Times New Roman" panose="02020603050405020304" pitchFamily="18" charset="0"/>
              </a:rPr>
              <a:t>стажировки </a:t>
            </a:r>
            <a:r>
              <a:rPr lang="ru-RU" sz="2000" b="1" dirty="0" smtClean="0">
                <a:cs typeface="Times New Roman" panose="02020603050405020304" pitchFamily="18" charset="0"/>
              </a:rPr>
              <a:t>физическими лицами.</a:t>
            </a:r>
            <a:endParaRPr lang="ru-RU" sz="2000" b="1" dirty="0"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11285" y="3041431"/>
            <a:ext cx="4893407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000" b="1" dirty="0" smtClean="0"/>
              <a:t>Стажировка</a:t>
            </a:r>
            <a:r>
              <a:rPr lang="ru-RU" sz="2000" dirty="0" smtClean="0"/>
              <a:t> – приобретение </a:t>
            </a:r>
            <a:r>
              <a:rPr lang="ru-RU" sz="2000" dirty="0"/>
              <a:t>опыта проведения кадастровых работ путем участия </a:t>
            </a:r>
            <a:r>
              <a:rPr lang="ru-RU" sz="2000" dirty="0" smtClean="0"/>
              <a:t>в </a:t>
            </a:r>
            <a:r>
              <a:rPr lang="ru-RU" sz="2000" dirty="0"/>
              <a:t>их подготовке и выполнении </a:t>
            </a:r>
            <a:endParaRPr lang="ru-RU" sz="2000" dirty="0" smtClean="0"/>
          </a:p>
          <a:p>
            <a:r>
              <a:rPr lang="ru-RU" sz="2000" dirty="0" smtClean="0"/>
              <a:t>под </a:t>
            </a:r>
            <a:r>
              <a:rPr lang="ru-RU" sz="2000" dirty="0"/>
              <a:t>руководством </a:t>
            </a:r>
            <a:r>
              <a:rPr lang="ru-RU" sz="2000" dirty="0" smtClean="0"/>
              <a:t>КИ.</a:t>
            </a:r>
            <a:endParaRPr lang="ru-RU" sz="2000" dirty="0"/>
          </a:p>
        </p:txBody>
      </p:sp>
      <p:pic>
        <p:nvPicPr>
          <p:cNvPr id="6146" name="Picture 2" descr="http://digest.wizardsoft.ru/images/2016/news/image057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7"/>
          <a:stretch/>
        </p:blipFill>
        <p:spPr bwMode="auto">
          <a:xfrm>
            <a:off x="6012160" y="3041432"/>
            <a:ext cx="2506632" cy="156619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811284" y="4607884"/>
            <a:ext cx="54138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Поддержка руководителей стажировки, назначенных Ассоциацией СРО «БОКИ»: </a:t>
            </a:r>
            <a:endParaRPr lang="ru-RU" sz="20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578278" y="5373216"/>
            <a:ext cx="19399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методическая база;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536504" y="537321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бесплатные обучающие семинары для КИ и стажеров. </a:t>
            </a:r>
            <a:endParaRPr lang="ru-RU" sz="2000" dirty="0"/>
          </a:p>
        </p:txBody>
      </p:sp>
      <p:pic>
        <p:nvPicPr>
          <p:cNvPr id="6150" name="Picture 6" descr="http://static9.depositphotos.com/1000658/1136/v/170/depositphotos_11364951-Pile-files-for-office-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373216"/>
            <a:ext cx="1116959" cy="111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4427983" y="6021288"/>
            <a:ext cx="4500537" cy="666009"/>
          </a:xfrm>
        </p:spPr>
        <p:txBody>
          <a:bodyPr/>
          <a:lstStyle/>
          <a:p>
            <a:r>
              <a:rPr lang="ru-RU" sz="1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«Кадастровая </a:t>
            </a:r>
            <a: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sz="1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сегодня»</a:t>
            </a:r>
          </a:p>
          <a:p>
            <a:r>
              <a:rPr lang="ru-RU" sz="1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марта 2018 г., Великий Новгород</a:t>
            </a:r>
            <a:endParaRPr lang="ru-RU" sz="1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" descr="http://benabadi.com/wp-content/uploads/2011/05/Digital-Coachin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2280" y="479500"/>
            <a:ext cx="1705596" cy="127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81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692696"/>
            <a:ext cx="63367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cs typeface="Times New Roman" panose="02020603050405020304" pitchFamily="18" charset="0"/>
              </a:rPr>
              <a:t>Лучшие стажеры по окончании стажировки получат именные сертификаты, при предъявлении которых </a:t>
            </a:r>
            <a:r>
              <a:rPr lang="ru-RU" sz="2000" dirty="0" smtClean="0">
                <a:cs typeface="Times New Roman" panose="02020603050405020304" pitchFamily="18" charset="0"/>
              </a:rPr>
              <a:t>будут иметь особые </a:t>
            </a:r>
            <a:r>
              <a:rPr lang="ru-RU" sz="2000" dirty="0">
                <a:cs typeface="Times New Roman" panose="02020603050405020304" pitchFamily="18" charset="0"/>
              </a:rPr>
              <a:t>условия при </a:t>
            </a:r>
            <a:r>
              <a:rPr lang="ru-RU" sz="2000" dirty="0" smtClean="0">
                <a:cs typeface="Times New Roman" panose="02020603050405020304" pitchFamily="18" charset="0"/>
              </a:rPr>
              <a:t>вступлении                    в </a:t>
            </a:r>
            <a:r>
              <a:rPr lang="ru-RU" sz="2000" dirty="0">
                <a:cs typeface="Times New Roman" panose="02020603050405020304" pitchFamily="18" charset="0"/>
              </a:rPr>
              <a:t>Ассоциацию.</a:t>
            </a:r>
          </a:p>
        </p:txBody>
      </p:sp>
      <p:pic>
        <p:nvPicPr>
          <p:cNvPr id="6146" name="Picture 2" descr="\\Backup\obmen\БОКИ\Осипова М.В\В работе\08 БУКЛЕТ\человечки\человечки\iкн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726883"/>
            <a:ext cx="1616968" cy="1616968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rnd">
            <a:solidFill>
              <a:schemeClr val="accent2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6148" name="Picture 4" descr="http://www.clipartsuggest.com/images/130/the-association-of-building-engineers-has-a-number-of-awards-which-ME9MSf-clipa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204864"/>
            <a:ext cx="1809274" cy="2396878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6149" name="Picture 5" descr="\\Backup\obmen\БОКИ\Осипова М.В\В работе\08 БУКЛЕТ\человечки\человечки\iепгнор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707275"/>
            <a:ext cx="1656184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rnd">
            <a:solidFill>
              <a:schemeClr val="accent2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1907703" y="5046591"/>
            <a:ext cx="63268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cs typeface="Times New Roman" panose="02020603050405020304" pitchFamily="18" charset="0"/>
              </a:rPr>
              <a:t>Руководители лучших стажеров </a:t>
            </a:r>
            <a:r>
              <a:rPr lang="ru-RU" sz="2000" dirty="0" smtClean="0">
                <a:cs typeface="Times New Roman" panose="02020603050405020304" pitchFamily="18" charset="0"/>
              </a:rPr>
              <a:t>также поощряются </a:t>
            </a:r>
            <a:r>
              <a:rPr lang="ru-RU" sz="2000" dirty="0">
                <a:cs typeface="Times New Roman" panose="02020603050405020304" pitchFamily="18" charset="0"/>
              </a:rPr>
              <a:t>Ассоциацией.</a:t>
            </a:r>
          </a:p>
        </p:txBody>
      </p:sp>
      <p:pic>
        <p:nvPicPr>
          <p:cNvPr id="7" name="Рисунок 6" descr="БСПБ"/>
          <p:cNvPicPr/>
          <p:nvPr/>
        </p:nvPicPr>
        <p:blipFill>
          <a:blip r:embed="rId5" cstate="print">
            <a:lum contrast="40000"/>
          </a:blip>
          <a:srcRect l="22175" r="26255" b="12899"/>
          <a:stretch>
            <a:fillRect/>
          </a:stretch>
        </p:blipFill>
        <p:spPr bwMode="auto">
          <a:xfrm>
            <a:off x="179512" y="548680"/>
            <a:ext cx="1319531" cy="11703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4427983" y="6021288"/>
            <a:ext cx="4500537" cy="666009"/>
          </a:xfrm>
        </p:spPr>
        <p:txBody>
          <a:bodyPr/>
          <a:lstStyle/>
          <a:p>
            <a:r>
              <a:rPr lang="ru-RU" sz="1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«Кадастровая </a:t>
            </a:r>
            <a: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sz="1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сегодня»</a:t>
            </a:r>
          </a:p>
          <a:p>
            <a:r>
              <a:rPr lang="ru-RU" sz="1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марта 2018 г., Великий Новгород</a:t>
            </a:r>
            <a:endParaRPr lang="ru-RU" sz="1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19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548680"/>
            <a:ext cx="6192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cs typeface="Times New Roman" panose="02020603050405020304" pitchFamily="18" charset="0"/>
              </a:rPr>
              <a:t>С 29 </a:t>
            </a:r>
            <a:r>
              <a:rPr lang="ru-RU" sz="2400" dirty="0">
                <a:cs typeface="Times New Roman" panose="02020603050405020304" pitchFamily="18" charset="0"/>
              </a:rPr>
              <a:t>июля 2016 года </a:t>
            </a:r>
            <a:r>
              <a:rPr lang="ru-RU" sz="2400" dirty="0" smtClean="0">
                <a:cs typeface="Times New Roman" panose="02020603050405020304" pitchFamily="18" charset="0"/>
              </a:rPr>
              <a:t>– по наст. время  </a:t>
            </a:r>
          </a:p>
          <a:p>
            <a:pPr algn="ctr"/>
            <a:r>
              <a:rPr lang="ru-RU" sz="2400" dirty="0" smtClean="0">
                <a:cs typeface="Times New Roman" panose="02020603050405020304" pitchFamily="18" charset="0"/>
              </a:rPr>
              <a:t>в </a:t>
            </a:r>
            <a:r>
              <a:rPr lang="ru-RU" sz="2400" dirty="0">
                <a:cs typeface="Times New Roman" panose="02020603050405020304" pitchFamily="18" charset="0"/>
              </a:rPr>
              <a:t>Ассоциации СРО «БОКИ»  </a:t>
            </a:r>
            <a:r>
              <a:rPr lang="ru-RU" sz="2400" dirty="0" smtClean="0">
                <a:cs typeface="Times New Roman" panose="02020603050405020304" pitchFamily="18" charset="0"/>
              </a:rPr>
              <a:t>оформлены на стажировку 59 помощников КИ,</a:t>
            </a:r>
            <a:endParaRPr lang="ru-RU" sz="2400" dirty="0">
              <a:cs typeface="Times New Roman" panose="02020603050405020304" pitchFamily="18" charset="0"/>
            </a:endParaRPr>
          </a:p>
        </p:txBody>
      </p:sp>
      <p:pic>
        <p:nvPicPr>
          <p:cNvPr id="8194" name="Picture 2" descr="\\Backup\obmen\БОКИ\Осипова М.В\В работе\08 БУКЛЕТ\человечки\человечки\Coaching-up-the-arrow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9"/>
          <a:stretch/>
        </p:blipFill>
        <p:spPr bwMode="auto">
          <a:xfrm>
            <a:off x="6502854" y="1727288"/>
            <a:ext cx="2101594" cy="151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БСПБ"/>
          <p:cNvPicPr/>
          <p:nvPr/>
        </p:nvPicPr>
        <p:blipFill>
          <a:blip r:embed="rId3" cstate="print">
            <a:lum contrast="40000"/>
          </a:blip>
          <a:srcRect l="22175" r="26255" b="12899"/>
          <a:stretch>
            <a:fillRect/>
          </a:stretch>
        </p:blipFill>
        <p:spPr bwMode="auto">
          <a:xfrm>
            <a:off x="251520" y="436348"/>
            <a:ext cx="1319531" cy="11703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03260" y="1916832"/>
            <a:ext cx="61569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из них 2 стажера приостановили ее </a:t>
            </a:r>
            <a:r>
              <a:rPr lang="ru-RU" sz="2000" dirty="0" smtClean="0"/>
              <a:t>прохождение, </a:t>
            </a:r>
            <a:r>
              <a:rPr lang="ru-RU" sz="2000" dirty="0"/>
              <a:t>1 стажер возобновил прохождение после приостановки с сохранением пройденного срока.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3261" y="3637473"/>
            <a:ext cx="18694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Результаты организации </a:t>
            </a:r>
            <a:r>
              <a:rPr lang="ru-RU" sz="2000" b="1" dirty="0" smtClean="0"/>
              <a:t>стажировки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99343" y="3284984"/>
            <a:ext cx="4513018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dirty="0" smtClean="0"/>
              <a:t>официальный сайт </a:t>
            </a:r>
            <a:r>
              <a:rPr lang="ru-RU" dirty="0"/>
              <a:t>Национального объединения </a:t>
            </a:r>
            <a:r>
              <a:rPr lang="ru-RU" dirty="0" smtClean="0"/>
              <a:t>КИ (Общий реестр </a:t>
            </a:r>
            <a:r>
              <a:rPr lang="ru-RU" dirty="0"/>
              <a:t>лиц, принятых на </a:t>
            </a:r>
            <a:r>
              <a:rPr lang="ru-RU" dirty="0" smtClean="0"/>
              <a:t>стажировку) </a:t>
            </a:r>
            <a:r>
              <a:rPr lang="en-US" b="1" u="sng" dirty="0" smtClean="0"/>
              <a:t>www.ki-rf.ru</a:t>
            </a:r>
            <a:endParaRPr lang="ru-RU" b="1" u="sng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3299344" y="4509120"/>
            <a:ext cx="4513018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dirty="0"/>
              <a:t>сайт Ассоциации СРО «БОКИ</a:t>
            </a:r>
            <a:r>
              <a:rPr lang="ru-RU" dirty="0" smtClean="0"/>
              <a:t>»</a:t>
            </a:r>
            <a:r>
              <a:rPr lang="en-US" dirty="0" smtClean="0"/>
              <a:t> </a:t>
            </a:r>
            <a:r>
              <a:rPr lang="en-US" b="1" u="sng" dirty="0" smtClean="0"/>
              <a:t>www.sroboki.ru</a:t>
            </a:r>
            <a:endParaRPr lang="ru-RU" b="1" u="sng" dirty="0"/>
          </a:p>
        </p:txBody>
      </p:sp>
      <p:sp>
        <p:nvSpPr>
          <p:cNvPr id="9" name="Стрелка вправо 8"/>
          <p:cNvSpPr/>
          <p:nvPr/>
        </p:nvSpPr>
        <p:spPr>
          <a:xfrm rot="20833369">
            <a:off x="2509318" y="3504333"/>
            <a:ext cx="57606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140934">
            <a:off x="2540889" y="4495313"/>
            <a:ext cx="57606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4427983" y="6021288"/>
            <a:ext cx="4500537" cy="666009"/>
          </a:xfrm>
        </p:spPr>
        <p:txBody>
          <a:bodyPr/>
          <a:lstStyle/>
          <a:p>
            <a:r>
              <a:rPr lang="ru-RU" sz="1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«Кадастровая </a:t>
            </a:r>
            <a: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sz="1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сегодня»</a:t>
            </a:r>
          </a:p>
          <a:p>
            <a:r>
              <a:rPr lang="ru-RU" sz="1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марта 2018 г., Великий Новгород</a:t>
            </a:r>
            <a:endParaRPr lang="ru-RU" sz="1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95736" y="5361529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соответствии с 221-ФЗ стажировка осуществляется на основании трудового </a:t>
            </a:r>
            <a:r>
              <a:rPr lang="ru-RU" dirty="0" smtClean="0"/>
              <a:t>договора</a:t>
            </a:r>
            <a:r>
              <a:rPr lang="ru-RU" dirty="0"/>
              <a:t>.</a:t>
            </a:r>
          </a:p>
        </p:txBody>
      </p:sp>
      <p:pic>
        <p:nvPicPr>
          <p:cNvPr id="9218" name="Picture 2" descr="http://i0.wp.com/blankionline.ru/wp-content/uploads/2016/03/dogovor-GP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61" y="5157192"/>
            <a:ext cx="1623082" cy="105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9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497</TotalTime>
  <Words>1079</Words>
  <Application>Microsoft Office PowerPoint</Application>
  <PresentationFormat>Экран (4:3)</PresentationFormat>
  <Paragraphs>135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Ясность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kadastr_2</dc:creator>
  <cp:lastModifiedBy>New PR worker</cp:lastModifiedBy>
  <cp:revision>48</cp:revision>
  <dcterms:created xsi:type="dcterms:W3CDTF">2017-09-27T17:20:15Z</dcterms:created>
  <dcterms:modified xsi:type="dcterms:W3CDTF">2018-03-26T16:12:07Z</dcterms:modified>
</cp:coreProperties>
</file>