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3686" r:id="rId2"/>
  </p:sldMasterIdLst>
  <p:notesMasterIdLst>
    <p:notesMasterId r:id="rId18"/>
  </p:notesMasterIdLst>
  <p:handoutMasterIdLst>
    <p:handoutMasterId r:id="rId19"/>
  </p:handoutMasterIdLst>
  <p:sldIdLst>
    <p:sldId id="358" r:id="rId3"/>
    <p:sldId id="1065" r:id="rId4"/>
    <p:sldId id="1120" r:id="rId5"/>
    <p:sldId id="1119" r:id="rId6"/>
    <p:sldId id="1117" r:id="rId7"/>
    <p:sldId id="1118" r:id="rId8"/>
    <p:sldId id="1164" r:id="rId9"/>
    <p:sldId id="1165" r:id="rId10"/>
    <p:sldId id="1166" r:id="rId11"/>
    <p:sldId id="1167" r:id="rId12"/>
    <p:sldId id="1168" r:id="rId13"/>
    <p:sldId id="1169" r:id="rId14"/>
    <p:sldId id="1170" r:id="rId15"/>
    <p:sldId id="1171" r:id="rId16"/>
    <p:sldId id="982" r:id="rId17"/>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993300"/>
    <a:srgbClr val="CC3300"/>
    <a:srgbClr val="CC9900"/>
    <a:srgbClr val="CC6600"/>
    <a:srgbClr val="33CC33"/>
    <a:srgbClr val="663300"/>
    <a:srgbClr val="000000"/>
    <a:srgbClr val="3366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Темный стиль 1 - акцент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Стиль из темы 1 - акцент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Стиль из темы 1 - акцент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6D9F66E-5EB9-4882-86FB-DCBF35E3C3E4}" styleName="Сред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51" autoAdjust="0"/>
    <p:restoredTop sz="94643" autoAdjust="0"/>
  </p:normalViewPr>
  <p:slideViewPr>
    <p:cSldViewPr>
      <p:cViewPr>
        <p:scale>
          <a:sx n="73" d="100"/>
          <a:sy n="73" d="100"/>
        </p:scale>
        <p:origin x="-534" y="-8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0" hangingPunct="0">
              <a:defRPr sz="1200">
                <a:cs typeface="+mn-cs"/>
              </a:defRPr>
            </a:lvl1pPr>
          </a:lstStyle>
          <a:p>
            <a:pPr>
              <a:defRPr/>
            </a:pPr>
            <a:endParaRPr lang="ru-RU"/>
          </a:p>
        </p:txBody>
      </p:sp>
      <p:sp>
        <p:nvSpPr>
          <p:cNvPr id="75779" name="Rectangle 3"/>
          <p:cNvSpPr>
            <a:spLocks noGrp="1" noChangeArrowheads="1"/>
          </p:cNvSpPr>
          <p:nvPr>
            <p:ph type="dt" sz="quarter"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0" hangingPunct="0">
              <a:defRPr sz="1200">
                <a:cs typeface="+mn-cs"/>
              </a:defRPr>
            </a:lvl1pPr>
          </a:lstStyle>
          <a:p>
            <a:pPr>
              <a:defRPr/>
            </a:pPr>
            <a:fld id="{A96A557B-E8F5-43C6-87A0-8F8F5F3A56B6}" type="datetimeFigureOut">
              <a:rPr lang="ru-RU"/>
              <a:pPr>
                <a:defRPr/>
              </a:pPr>
              <a:t>05.02.2018</a:t>
            </a:fld>
            <a:endParaRPr lang="ru-RU" dirty="0"/>
          </a:p>
        </p:txBody>
      </p:sp>
      <p:sp>
        <p:nvSpPr>
          <p:cNvPr id="75780" name="Rectangle 4"/>
          <p:cNvSpPr>
            <a:spLocks noGrp="1" noChangeArrowheads="1"/>
          </p:cNvSpPr>
          <p:nvPr>
            <p:ph type="ftr" sz="quarter" idx="2"/>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0" hangingPunct="0">
              <a:defRPr sz="1200">
                <a:cs typeface="+mn-cs"/>
              </a:defRPr>
            </a:lvl1pPr>
          </a:lstStyle>
          <a:p>
            <a:pPr>
              <a:defRPr/>
            </a:pPr>
            <a:endParaRPr lang="ru-RU"/>
          </a:p>
        </p:txBody>
      </p:sp>
      <p:sp>
        <p:nvSpPr>
          <p:cNvPr id="75781" name="Rectangle 5"/>
          <p:cNvSpPr>
            <a:spLocks noGrp="1" noChangeArrowheads="1"/>
          </p:cNvSpPr>
          <p:nvPr>
            <p:ph type="sldNum" sz="quarter" idx="3"/>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0" hangingPunct="0">
              <a:defRPr sz="1200">
                <a:cs typeface="+mn-cs"/>
              </a:defRPr>
            </a:lvl1pPr>
          </a:lstStyle>
          <a:p>
            <a:pPr>
              <a:defRPr/>
            </a:pPr>
            <a:fld id="{2D67A533-F32A-42C6-8896-F42B7355BF96}" type="slidenum">
              <a:rPr lang="ru-RU"/>
              <a:pPr>
                <a:defRPr/>
              </a:pPr>
              <a:t>‹#›</a:t>
            </a:fld>
            <a:endParaRPr lang="ru-RU" dirty="0"/>
          </a:p>
        </p:txBody>
      </p:sp>
    </p:spTree>
    <p:extLst>
      <p:ext uri="{BB962C8B-B14F-4D97-AF65-F5344CB8AC3E}">
        <p14:creationId xmlns:p14="http://schemas.microsoft.com/office/powerpoint/2010/main" xmlns="" val="24298278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1218"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0" hangingPunct="0">
              <a:defRPr sz="1200">
                <a:cs typeface="+mn-cs"/>
              </a:defRPr>
            </a:lvl1pPr>
          </a:lstStyle>
          <a:p>
            <a:pPr>
              <a:defRPr/>
            </a:pPr>
            <a:endParaRPr lang="ru-RU"/>
          </a:p>
        </p:txBody>
      </p:sp>
      <p:sp>
        <p:nvSpPr>
          <p:cNvPr id="521219"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0" hangingPunct="0">
              <a:defRPr sz="1200">
                <a:cs typeface="+mn-cs"/>
              </a:defRPr>
            </a:lvl1pPr>
          </a:lstStyle>
          <a:p>
            <a:pPr>
              <a:defRPr/>
            </a:pPr>
            <a:fld id="{395F1843-DFDA-4231-95E2-DA3DD6483A5E}" type="datetimeFigureOut">
              <a:rPr lang="ru-RU"/>
              <a:pPr>
                <a:defRPr/>
              </a:pPr>
              <a:t>05.02.2018</a:t>
            </a:fld>
            <a:endParaRPr lang="ru-RU" dirty="0"/>
          </a:p>
        </p:txBody>
      </p:sp>
      <p:sp>
        <p:nvSpPr>
          <p:cNvPr id="317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21221"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521222"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0" hangingPunct="0">
              <a:defRPr sz="1200">
                <a:cs typeface="+mn-cs"/>
              </a:defRPr>
            </a:lvl1pPr>
          </a:lstStyle>
          <a:p>
            <a:pPr>
              <a:defRPr/>
            </a:pPr>
            <a:endParaRPr lang="ru-RU"/>
          </a:p>
        </p:txBody>
      </p:sp>
      <p:sp>
        <p:nvSpPr>
          <p:cNvPr id="521223"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0" hangingPunct="0">
              <a:defRPr sz="1200">
                <a:cs typeface="+mn-cs"/>
              </a:defRPr>
            </a:lvl1pPr>
          </a:lstStyle>
          <a:p>
            <a:pPr>
              <a:defRPr/>
            </a:pPr>
            <a:fld id="{5BDE725B-E3DE-4208-B8F9-20A3D671650F}" type="slidenum">
              <a:rPr lang="ru-RU"/>
              <a:pPr>
                <a:defRPr/>
              </a:pPr>
              <a:t>‹#›</a:t>
            </a:fld>
            <a:endParaRPr lang="ru-RU" dirty="0"/>
          </a:p>
        </p:txBody>
      </p:sp>
    </p:spTree>
    <p:extLst>
      <p:ext uri="{BB962C8B-B14F-4D97-AF65-F5344CB8AC3E}">
        <p14:creationId xmlns:p14="http://schemas.microsoft.com/office/powerpoint/2010/main" xmlns="" val="34162182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en-US"/>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532942AB-1AE7-4CB6-AC8B-1677DCA08452}" type="datetimeFigureOut">
              <a:rPr lang="ru-RU"/>
              <a:pPr>
                <a:defRPr/>
              </a:pPr>
              <a:t>05.02.2018</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8DE33400-06FD-4EE7-BBAB-A509A315FA11}"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72BF3B86-B1D3-4483-A617-75219FFA4037}" type="datetimeFigureOut">
              <a:rPr lang="ru-RU"/>
              <a:pPr>
                <a:defRPr/>
              </a:pPr>
              <a:t>05.02.2018</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8BDAEED4-B57E-4E19-8645-A9B73731E1A1}"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en-US"/>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7EC305BC-4232-43B2-B144-C49B3FBCDDC3}" type="datetimeFigureOut">
              <a:rPr lang="ru-RU"/>
              <a:pPr>
                <a:defRPr/>
              </a:pPr>
              <a:t>05.02.2018</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113E4F6D-BECD-472F-B193-27295399ABD6}"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17"/>
          <p:cNvGrpSpPr>
            <a:grpSpLocks/>
          </p:cNvGrpSpPr>
          <p:nvPr/>
        </p:nvGrpSpPr>
        <p:grpSpPr bwMode="auto">
          <a:xfrm>
            <a:off x="0" y="0"/>
            <a:ext cx="9144000" cy="6858000"/>
            <a:chOff x="0" y="0"/>
            <a:chExt cx="9144677" cy="6858000"/>
          </a:xfrm>
        </p:grpSpPr>
        <p:pic>
          <p:nvPicPr>
            <p:cNvPr id="5" name="Picture 7" descr="SD-PanelTitle-R1.pn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6"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7" name="Picture 11" descr="HDRibbonTitle-UniformTrim.png"/>
            <p:cNvPicPr>
              <a:picLocks noChangeAspect="1"/>
            </p:cNvPicPr>
            <p:nvPr/>
          </p:nvPicPr>
          <p:blipFill>
            <a:blip r:embed="rId3" cstate="print"/>
            <a:srcRect l="-2" r="47958"/>
            <a:stretch>
              <a:fillRect/>
            </a:stretch>
          </p:blipFill>
          <p:spPr bwMode="auto">
            <a:xfrm>
              <a:off x="0" y="3128434"/>
              <a:ext cx="1664208" cy="612648"/>
            </a:xfrm>
            <a:prstGeom prst="rect">
              <a:avLst/>
            </a:prstGeom>
            <a:noFill/>
            <a:ln w="9525">
              <a:noFill/>
              <a:miter lim="800000"/>
              <a:headEnd/>
              <a:tailEnd/>
            </a:ln>
          </p:spPr>
        </p:pic>
        <p:pic>
          <p:nvPicPr>
            <p:cNvPr id="8" name="Picture 12" descr="HDRibbonTitle-UniformTrim.png"/>
            <p:cNvPicPr>
              <a:picLocks noChangeAspect="1"/>
            </p:cNvPicPr>
            <p:nvPr/>
          </p:nvPicPr>
          <p:blipFill>
            <a:blip r:embed="rId3" cstate="print"/>
            <a:srcRect l="-2" r="47958"/>
            <a:stretch>
              <a:fillRect/>
            </a:stretch>
          </p:blipFill>
          <p:spPr bwMode="auto">
            <a:xfrm>
              <a:off x="7480469" y="3128434"/>
              <a:ext cx="1664208" cy="612648"/>
            </a:xfrm>
            <a:prstGeom prst="rect">
              <a:avLst/>
            </a:prstGeom>
            <a:noFill/>
            <a:ln w="9525">
              <a:noFill/>
              <a:miter lim="800000"/>
              <a:headEnd/>
              <a:tailEnd/>
            </a:ln>
          </p:spPr>
        </p:pic>
      </p:grpSp>
      <p:cxnSp>
        <p:nvCxnSpPr>
          <p:cNvPr id="9" name="Straight Connector 14"/>
          <p:cNvCxnSpPr/>
          <p:nvPr/>
        </p:nvCxnSpPr>
        <p:spPr>
          <a:xfrm>
            <a:off x="2019300" y="3471863"/>
            <a:ext cx="511333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1921934" y="3598327"/>
            <a:ext cx="5308866" cy="1377651"/>
          </a:xfrm>
        </p:spPr>
        <p:txBody>
          <a:bodyPr>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0" name="Date Placeholder 3"/>
          <p:cNvSpPr>
            <a:spLocks noGrp="1"/>
          </p:cNvSpPr>
          <p:nvPr>
            <p:ph type="dt" sz="half" idx="10"/>
          </p:nvPr>
        </p:nvSpPr>
        <p:spPr>
          <a:xfrm>
            <a:off x="6065838" y="5054600"/>
            <a:ext cx="673100" cy="279400"/>
          </a:xfrm>
        </p:spPr>
        <p:txBody>
          <a:bodyPr/>
          <a:lstStyle>
            <a:lvl1pPr>
              <a:defRPr/>
            </a:lvl1pPr>
          </a:lstStyle>
          <a:p>
            <a:pPr>
              <a:defRPr/>
            </a:pPr>
            <a:fld id="{5FA84318-3C88-4123-AAB9-D67B23B8993B}" type="datetimeFigureOut">
              <a:rPr lang="ru-RU"/>
              <a:pPr>
                <a:defRPr/>
              </a:pPr>
              <a:t>05.02.2018</a:t>
            </a:fld>
            <a:endParaRPr lang="ru-RU"/>
          </a:p>
        </p:txBody>
      </p:sp>
      <p:sp>
        <p:nvSpPr>
          <p:cNvPr id="11" name="Footer Placeholder 4"/>
          <p:cNvSpPr>
            <a:spLocks noGrp="1"/>
          </p:cNvSpPr>
          <p:nvPr>
            <p:ph type="ftr" sz="quarter" idx="11"/>
          </p:nvPr>
        </p:nvSpPr>
        <p:spPr>
          <a:xfrm>
            <a:off x="1922463" y="5054600"/>
            <a:ext cx="4064000" cy="279400"/>
          </a:xfrm>
        </p:spPr>
        <p:txBody>
          <a:bodyPr/>
          <a:lstStyle>
            <a:lvl1pPr>
              <a:defRPr/>
            </a:lvl1pPr>
          </a:lstStyle>
          <a:p>
            <a:pPr>
              <a:defRPr/>
            </a:pPr>
            <a:endParaRPr lang="ru-RU"/>
          </a:p>
        </p:txBody>
      </p:sp>
      <p:sp>
        <p:nvSpPr>
          <p:cNvPr id="12" name="Slide Number Placeholder 5"/>
          <p:cNvSpPr>
            <a:spLocks noGrp="1"/>
          </p:cNvSpPr>
          <p:nvPr>
            <p:ph type="sldNum" sz="quarter" idx="12"/>
          </p:nvPr>
        </p:nvSpPr>
        <p:spPr>
          <a:xfrm>
            <a:off x="6816725" y="5054600"/>
            <a:ext cx="414338" cy="279400"/>
          </a:xfrm>
        </p:spPr>
        <p:txBody>
          <a:bodyPr/>
          <a:lstStyle>
            <a:lvl1pPr>
              <a:defRPr/>
            </a:lvl1pPr>
          </a:lstStyle>
          <a:p>
            <a:pPr>
              <a:defRPr/>
            </a:pPr>
            <a:fld id="{DD42327E-0475-4DD4-9417-C74D3060E809}" type="slidenum">
              <a:rPr lang="ru-RU"/>
              <a:pPr>
                <a:defRPr/>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4" name="Straight Connector 6"/>
          <p:cNvCxnSpPr/>
          <p:nvPr/>
        </p:nvCxnSpPr>
        <p:spPr>
          <a:xfrm>
            <a:off x="1277938" y="2355850"/>
            <a:ext cx="65960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3"/>
          <p:cNvSpPr>
            <a:spLocks noGrp="1"/>
          </p:cNvSpPr>
          <p:nvPr>
            <p:ph type="dt" sz="half" idx="10"/>
          </p:nvPr>
        </p:nvSpPr>
        <p:spPr/>
        <p:txBody>
          <a:bodyPr/>
          <a:lstStyle>
            <a:lvl1pPr>
              <a:defRPr/>
            </a:lvl1pPr>
          </a:lstStyle>
          <a:p>
            <a:pPr>
              <a:defRPr/>
            </a:pPr>
            <a:fld id="{46CC029B-9C50-40EB-AB17-3A54F9B257E6}" type="datetimeFigureOut">
              <a:rPr lang="ru-RU"/>
              <a:pPr>
                <a:defRPr/>
              </a:pPr>
              <a:t>05.02.2018</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35AE6BC8-26A2-48AE-A578-63078188EA82}" type="slidenum">
              <a:rPr lang="ru-RU"/>
              <a:pPr>
                <a:defRPr/>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cxnSp>
        <p:nvCxnSpPr>
          <p:cNvPr id="4" name="Straight Connector 30"/>
          <p:cNvCxnSpPr/>
          <p:nvPr/>
        </p:nvCxnSpPr>
        <p:spPr>
          <a:xfrm>
            <a:off x="1277938" y="3598863"/>
            <a:ext cx="65960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278465" y="3734859"/>
            <a:ext cx="6595534" cy="1090015"/>
          </a:xfrm>
        </p:spPr>
        <p:txBody>
          <a:bodyPr>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63696126-BB61-4A50-B0E2-ACCBE2F84EFF}" type="datetimeFigureOut">
              <a:rPr lang="ru-RU"/>
              <a:pPr>
                <a:defRPr/>
              </a:pPr>
              <a:t>05.02.2018</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C5FEE8DA-F578-4DF3-BD51-530D12D79C32}" type="slidenum">
              <a:rPr lang="ru-RU"/>
              <a:pPr>
                <a:defRPr/>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5" name="Straight Connector 7"/>
          <p:cNvCxnSpPr/>
          <p:nvPr/>
        </p:nvCxnSpPr>
        <p:spPr>
          <a:xfrm>
            <a:off x="1277938" y="2355850"/>
            <a:ext cx="65960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6" name="Date Placeholder 4"/>
          <p:cNvSpPr>
            <a:spLocks noGrp="1"/>
          </p:cNvSpPr>
          <p:nvPr>
            <p:ph type="dt" sz="half" idx="10"/>
          </p:nvPr>
        </p:nvSpPr>
        <p:spPr/>
        <p:txBody>
          <a:bodyPr/>
          <a:lstStyle>
            <a:lvl1pPr>
              <a:defRPr/>
            </a:lvl1pPr>
          </a:lstStyle>
          <a:p>
            <a:pPr>
              <a:defRPr/>
            </a:pPr>
            <a:fld id="{DA240054-F0CA-43CE-A177-7A902BF24F72}" type="datetimeFigureOut">
              <a:rPr lang="ru-RU"/>
              <a:pPr>
                <a:defRPr/>
              </a:pPr>
              <a:t>05.02.2018</a:t>
            </a:fld>
            <a:endParaRPr lang="ru-RU"/>
          </a:p>
        </p:txBody>
      </p:sp>
      <p:sp>
        <p:nvSpPr>
          <p:cNvPr id="7" name="Footer Placeholder 5"/>
          <p:cNvSpPr>
            <a:spLocks noGrp="1"/>
          </p:cNvSpPr>
          <p:nvPr>
            <p:ph type="ftr" sz="quarter" idx="11"/>
          </p:nvPr>
        </p:nvSpPr>
        <p:spPr/>
        <p:txBody>
          <a:bodyPr/>
          <a:lstStyle>
            <a:lvl1pPr>
              <a:defRPr/>
            </a:lvl1pPr>
          </a:lstStyle>
          <a:p>
            <a:pPr>
              <a:defRPr/>
            </a:pPr>
            <a:endParaRPr lang="ru-RU"/>
          </a:p>
        </p:txBody>
      </p:sp>
      <p:sp>
        <p:nvSpPr>
          <p:cNvPr id="8" name="Slide Number Placeholder 6"/>
          <p:cNvSpPr>
            <a:spLocks noGrp="1"/>
          </p:cNvSpPr>
          <p:nvPr>
            <p:ph type="sldNum" sz="quarter" idx="12"/>
          </p:nvPr>
        </p:nvSpPr>
        <p:spPr/>
        <p:txBody>
          <a:bodyPr/>
          <a:lstStyle>
            <a:lvl1pPr>
              <a:defRPr/>
            </a:lvl1pPr>
          </a:lstStyle>
          <a:p>
            <a:pPr>
              <a:defRPr/>
            </a:pPr>
            <a:fld id="{0FB8D04E-4935-4D42-A094-1B2140D6CB3F}" type="slidenum">
              <a:rPr lang="ru-RU"/>
              <a:pPr>
                <a:defRPr/>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cxnSp>
        <p:nvCxnSpPr>
          <p:cNvPr id="7" name="Straight Connector 40"/>
          <p:cNvCxnSpPr/>
          <p:nvPr/>
        </p:nvCxnSpPr>
        <p:spPr>
          <a:xfrm>
            <a:off x="1277938" y="2354263"/>
            <a:ext cx="65960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8" name="Date Placeholder 6"/>
          <p:cNvSpPr>
            <a:spLocks noGrp="1"/>
          </p:cNvSpPr>
          <p:nvPr>
            <p:ph type="dt" sz="half" idx="10"/>
          </p:nvPr>
        </p:nvSpPr>
        <p:spPr/>
        <p:txBody>
          <a:bodyPr/>
          <a:lstStyle>
            <a:lvl1pPr>
              <a:defRPr/>
            </a:lvl1pPr>
          </a:lstStyle>
          <a:p>
            <a:pPr>
              <a:defRPr/>
            </a:pPr>
            <a:fld id="{9715571E-9505-4275-BE49-0D8F705C81BC}" type="datetimeFigureOut">
              <a:rPr lang="ru-RU"/>
              <a:pPr>
                <a:defRPr/>
              </a:pPr>
              <a:t>05.02.2018</a:t>
            </a:fld>
            <a:endParaRPr lang="ru-RU"/>
          </a:p>
        </p:txBody>
      </p:sp>
      <p:sp>
        <p:nvSpPr>
          <p:cNvPr id="9" name="Footer Placeholder 7"/>
          <p:cNvSpPr>
            <a:spLocks noGrp="1"/>
          </p:cNvSpPr>
          <p:nvPr>
            <p:ph type="ftr" sz="quarter" idx="11"/>
          </p:nvPr>
        </p:nvSpPr>
        <p:spPr/>
        <p:txBody>
          <a:bodyPr/>
          <a:lstStyle>
            <a:lvl1pPr>
              <a:defRPr/>
            </a:lvl1pPr>
          </a:lstStyle>
          <a:p>
            <a:pPr>
              <a:defRPr/>
            </a:pPr>
            <a:endParaRPr lang="ru-RU"/>
          </a:p>
        </p:txBody>
      </p:sp>
      <p:sp>
        <p:nvSpPr>
          <p:cNvPr id="10" name="Slide Number Placeholder 8"/>
          <p:cNvSpPr>
            <a:spLocks noGrp="1"/>
          </p:cNvSpPr>
          <p:nvPr>
            <p:ph type="sldNum" sz="quarter" idx="12"/>
          </p:nvPr>
        </p:nvSpPr>
        <p:spPr/>
        <p:txBody>
          <a:bodyPr/>
          <a:lstStyle>
            <a:lvl1pPr>
              <a:defRPr/>
            </a:lvl1pPr>
          </a:lstStyle>
          <a:p>
            <a:pPr>
              <a:defRPr/>
            </a:pPr>
            <a:fld id="{8768DC17-6E75-4079-9A4B-ED8E84B4E1CC}" type="slidenum">
              <a:rPr lang="ru-RU"/>
              <a:pPr>
                <a:defRPr/>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cxnSp>
        <p:nvCxnSpPr>
          <p:cNvPr id="3" name="Straight Connector 13"/>
          <p:cNvCxnSpPr/>
          <p:nvPr/>
        </p:nvCxnSpPr>
        <p:spPr>
          <a:xfrm>
            <a:off x="1277938" y="2354263"/>
            <a:ext cx="65960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5" y="915337"/>
            <a:ext cx="6798735" cy="1303867"/>
          </a:xfrm>
        </p:spPr>
        <p:txBody>
          <a:bodyPr/>
          <a:lstStyle/>
          <a:p>
            <a:r>
              <a:rPr lang="ru-RU" smtClean="0"/>
              <a:t>Образец заголовка</a:t>
            </a:r>
            <a:endParaRPr lang="en-US" dirty="0"/>
          </a:p>
        </p:txBody>
      </p:sp>
      <p:sp>
        <p:nvSpPr>
          <p:cNvPr id="4" name="Date Placeholder 2"/>
          <p:cNvSpPr>
            <a:spLocks noGrp="1"/>
          </p:cNvSpPr>
          <p:nvPr>
            <p:ph type="dt" sz="half" idx="10"/>
          </p:nvPr>
        </p:nvSpPr>
        <p:spPr/>
        <p:txBody>
          <a:bodyPr/>
          <a:lstStyle>
            <a:lvl1pPr>
              <a:defRPr/>
            </a:lvl1pPr>
          </a:lstStyle>
          <a:p>
            <a:pPr>
              <a:defRPr/>
            </a:pPr>
            <a:fld id="{201AFB4E-9665-4412-BB15-139260F7E087}" type="datetimeFigureOut">
              <a:rPr lang="ru-RU"/>
              <a:pPr>
                <a:defRPr/>
              </a:pPr>
              <a:t>05.02.2018</a:t>
            </a:fld>
            <a:endParaRPr lang="ru-RU"/>
          </a:p>
        </p:txBody>
      </p:sp>
      <p:sp>
        <p:nvSpPr>
          <p:cNvPr id="5" name="Footer Placeholder 3"/>
          <p:cNvSpPr>
            <a:spLocks noGrp="1"/>
          </p:cNvSpPr>
          <p:nvPr>
            <p:ph type="ftr" sz="quarter" idx="11"/>
          </p:nvPr>
        </p:nvSpPr>
        <p:spPr/>
        <p:txBody>
          <a:bodyPr/>
          <a:lstStyle>
            <a:lvl1pPr>
              <a:defRPr/>
            </a:lvl1pPr>
          </a:lstStyle>
          <a:p>
            <a:pPr>
              <a:defRPr/>
            </a:pPr>
            <a:endParaRPr lang="ru-RU"/>
          </a:p>
        </p:txBody>
      </p:sp>
      <p:sp>
        <p:nvSpPr>
          <p:cNvPr id="6" name="Slide Number Placeholder 4"/>
          <p:cNvSpPr>
            <a:spLocks noGrp="1"/>
          </p:cNvSpPr>
          <p:nvPr>
            <p:ph type="sldNum" sz="quarter" idx="12"/>
          </p:nvPr>
        </p:nvSpPr>
        <p:spPr/>
        <p:txBody>
          <a:bodyPr/>
          <a:lstStyle>
            <a:lvl1pPr>
              <a:defRPr/>
            </a:lvl1pPr>
          </a:lstStyle>
          <a:p>
            <a:pPr>
              <a:defRPr/>
            </a:pPr>
            <a:fld id="{8ED7C7E9-DA31-4118-9813-43A8768DF782}" type="slidenum">
              <a:rPr lang="ru-RU"/>
              <a:pPr>
                <a:defRPr/>
              </a:pPr>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937C8ED-D79B-4CD1-8FFE-80610478B439}" type="datetimeFigureOut">
              <a:rPr lang="ru-RU"/>
              <a:pPr>
                <a:defRPr/>
              </a:pPr>
              <a:t>05.02.2018</a:t>
            </a:fld>
            <a:endParaRPr lang="ru-RU"/>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F00CCEDD-EA10-490F-B7A9-BB180766BB15}" type="slidenum">
              <a:rPr lang="ru-RU"/>
              <a:pPr>
                <a:defRPr/>
              </a:pPr>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cxnSp>
        <p:nvCxnSpPr>
          <p:cNvPr id="5" name="Straight Connector 15"/>
          <p:cNvCxnSpPr/>
          <p:nvPr/>
        </p:nvCxnSpPr>
        <p:spPr>
          <a:xfrm>
            <a:off x="1277938" y="2913063"/>
            <a:ext cx="23336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76865" y="3031065"/>
            <a:ext cx="2536798" cy="2438404"/>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6" name="Date Placeholder 4"/>
          <p:cNvSpPr>
            <a:spLocks noGrp="1"/>
          </p:cNvSpPr>
          <p:nvPr>
            <p:ph type="dt" sz="half" idx="10"/>
          </p:nvPr>
        </p:nvSpPr>
        <p:spPr/>
        <p:txBody>
          <a:bodyPr/>
          <a:lstStyle>
            <a:lvl1pPr>
              <a:defRPr/>
            </a:lvl1pPr>
          </a:lstStyle>
          <a:p>
            <a:pPr>
              <a:defRPr/>
            </a:pPr>
            <a:fld id="{8D516F81-FCE5-43DD-86B3-B7BFBB1E17ED}" type="datetimeFigureOut">
              <a:rPr lang="ru-RU"/>
              <a:pPr>
                <a:defRPr/>
              </a:pPr>
              <a:t>05.02.2018</a:t>
            </a:fld>
            <a:endParaRPr lang="ru-RU"/>
          </a:p>
        </p:txBody>
      </p:sp>
      <p:sp>
        <p:nvSpPr>
          <p:cNvPr id="7" name="Footer Placeholder 5"/>
          <p:cNvSpPr>
            <a:spLocks noGrp="1"/>
          </p:cNvSpPr>
          <p:nvPr>
            <p:ph type="ftr" sz="quarter" idx="11"/>
          </p:nvPr>
        </p:nvSpPr>
        <p:spPr/>
        <p:txBody>
          <a:bodyPr/>
          <a:lstStyle>
            <a:lvl1pPr>
              <a:defRPr/>
            </a:lvl1pPr>
          </a:lstStyle>
          <a:p>
            <a:pPr>
              <a:defRPr/>
            </a:pPr>
            <a:endParaRPr lang="ru-RU"/>
          </a:p>
        </p:txBody>
      </p:sp>
      <p:sp>
        <p:nvSpPr>
          <p:cNvPr id="8" name="Slide Number Placeholder 6"/>
          <p:cNvSpPr>
            <a:spLocks noGrp="1"/>
          </p:cNvSpPr>
          <p:nvPr>
            <p:ph type="sldNum" sz="quarter" idx="12"/>
          </p:nvPr>
        </p:nvSpPr>
        <p:spPr/>
        <p:txBody>
          <a:bodyPr/>
          <a:lstStyle>
            <a:lvl1pPr>
              <a:defRPr/>
            </a:lvl1pPr>
          </a:lstStyle>
          <a:p>
            <a:pPr>
              <a:defRPr/>
            </a:pPr>
            <a:fld id="{E1FC24EC-3CA2-4603-A2C7-E70B5A672868}"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a:t>Образец заголовка</a:t>
            </a:r>
            <a:endParaRPr lang="ru-RU"/>
          </a:p>
        </p:txBody>
      </p:sp>
      <p:sp>
        <p:nvSpPr>
          <p:cNvPr id="3" name="Содержимое 2"/>
          <p:cNvSpPr>
            <a:spLocks noGrp="1"/>
          </p:cNvSpPr>
          <p:nvPr>
            <p:ph idx="1"/>
          </p:nvPr>
        </p:nvSpPr>
        <p:spPr/>
        <p:txBody>
          <a:body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2ECA9E2F-A0E9-4879-BB5D-0955EEFFCDBC}" type="datetimeFigureOut">
              <a:rPr lang="ru-RU"/>
              <a:pPr>
                <a:defRPr/>
              </a:pPr>
              <a:t>05.02.2018</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ECDFD695-376A-46E6-B24D-37D04363D4BF}" type="slidenum">
              <a:rPr lang="ru-RU"/>
              <a:pPr>
                <a:defRPr/>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ru-RU" smtClean="0"/>
              <a:t>Образец заголовка</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1176865" y="3255432"/>
            <a:ext cx="363220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28F0C99B-6D60-436D-B9D7-8FBD1E86E6AB}" type="datetimeFigureOut">
              <a:rPr lang="ru-RU"/>
              <a:pPr>
                <a:defRPr/>
              </a:pPr>
              <a:t>05.02.2018</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8955412F-C69E-471F-822E-E3A9EDFB6AD1}" type="slidenum">
              <a:rPr lang="ru-RU"/>
              <a:pPr>
                <a:defRPr/>
              </a:pPr>
              <a:t>‹#›</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1176866" y="5382153"/>
            <a:ext cx="6798734" cy="49371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511401EC-309D-4757-A288-729CC3AF90D8}" type="datetimeFigureOut">
              <a:rPr lang="ru-RU"/>
              <a:pPr>
                <a:defRPr/>
              </a:pPr>
              <a:t>05.02.2018</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42D85BED-5513-4DFA-8280-BCA9E06823D3}" type="slidenum">
              <a:rPr lang="ru-RU"/>
              <a:pPr>
                <a:defRPr/>
              </a:pPr>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cxnSp>
        <p:nvCxnSpPr>
          <p:cNvPr id="4" name="Straight Connector 14"/>
          <p:cNvCxnSpPr/>
          <p:nvPr/>
        </p:nvCxnSpPr>
        <p:spPr>
          <a:xfrm>
            <a:off x="1277938" y="4140200"/>
            <a:ext cx="660717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06873"/>
            <a:ext cx="6798734" cy="3097860"/>
          </a:xfrm>
        </p:spPr>
        <p:txBody>
          <a:bodyP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553F5E46-5BA5-47F8-9F29-D0734D478F21}" type="datetimeFigureOut">
              <a:rPr lang="ru-RU"/>
              <a:pPr>
                <a:defRPr/>
              </a:pPr>
              <a:t>05.02.2018</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941CB8D1-D41D-4FC6-93EC-E5776EA5C45C}" type="slidenum">
              <a:rPr lang="ru-RU"/>
              <a:pPr>
                <a:defRPr/>
              </a:pPr>
              <a:t>‹#›</a:t>
            </a:fld>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5" name="TextBox 13"/>
          <p:cNvSpPr txBox="1"/>
          <p:nvPr/>
        </p:nvSpPr>
        <p:spPr>
          <a:xfrm>
            <a:off x="849313" y="904875"/>
            <a:ext cx="457200" cy="585788"/>
          </a:xfrm>
          <a:prstGeom prst="rect">
            <a:avLst/>
          </a:prstGeom>
        </p:spPr>
        <p:txBody>
          <a:bodyPr anchor="ctr"/>
          <a:lstStyle/>
          <a:p>
            <a:pPr>
              <a:defRPr/>
            </a:pPr>
            <a:r>
              <a:rPr lang="en-US" sz="7200" dirty="0"/>
              <a:t>“</a:t>
            </a:r>
          </a:p>
        </p:txBody>
      </p:sp>
      <p:sp>
        <p:nvSpPr>
          <p:cNvPr id="6" name="TextBox 14"/>
          <p:cNvSpPr txBox="1"/>
          <p:nvPr/>
        </p:nvSpPr>
        <p:spPr>
          <a:xfrm>
            <a:off x="7634288" y="2827338"/>
            <a:ext cx="457200" cy="585787"/>
          </a:xfrm>
          <a:prstGeom prst="rect">
            <a:avLst/>
          </a:prstGeom>
        </p:spPr>
        <p:txBody>
          <a:bodyPr anchor="ctr"/>
          <a:lstStyle/>
          <a:p>
            <a:pPr algn="r">
              <a:defRPr/>
            </a:pPr>
            <a:r>
              <a:rPr lang="en-US" sz="7200" dirty="0"/>
              <a:t>”</a:t>
            </a:r>
          </a:p>
        </p:txBody>
      </p:sp>
      <p:cxnSp>
        <p:nvCxnSpPr>
          <p:cNvPr id="7" name="Straight Connector 18"/>
          <p:cNvCxnSpPr/>
          <p:nvPr/>
        </p:nvCxnSpPr>
        <p:spPr>
          <a:xfrm>
            <a:off x="1277938" y="4140200"/>
            <a:ext cx="65960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334333" y="982132"/>
            <a:ext cx="6400250" cy="2370668"/>
          </a:xfrm>
        </p:spPr>
        <p:txBody>
          <a:bodyP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8" name="Date Placeholder 3"/>
          <p:cNvSpPr>
            <a:spLocks noGrp="1"/>
          </p:cNvSpPr>
          <p:nvPr>
            <p:ph type="dt" sz="half" idx="14"/>
          </p:nvPr>
        </p:nvSpPr>
        <p:spPr/>
        <p:txBody>
          <a:bodyPr/>
          <a:lstStyle>
            <a:lvl1pPr>
              <a:defRPr/>
            </a:lvl1pPr>
          </a:lstStyle>
          <a:p>
            <a:pPr>
              <a:defRPr/>
            </a:pPr>
            <a:fld id="{4C02E19C-9B69-4EE1-8CD6-37DF6E1A85F9}" type="datetimeFigureOut">
              <a:rPr lang="ru-RU"/>
              <a:pPr>
                <a:defRPr/>
              </a:pPr>
              <a:t>05.02.2018</a:t>
            </a:fld>
            <a:endParaRPr lang="ru-RU"/>
          </a:p>
        </p:txBody>
      </p:sp>
      <p:sp>
        <p:nvSpPr>
          <p:cNvPr id="9" name="Footer Placeholder 4"/>
          <p:cNvSpPr>
            <a:spLocks noGrp="1"/>
          </p:cNvSpPr>
          <p:nvPr>
            <p:ph type="ftr" sz="quarter" idx="15"/>
          </p:nvPr>
        </p:nvSpPr>
        <p:spPr/>
        <p:txBody>
          <a:bodyPr/>
          <a:lstStyle>
            <a:lvl1pPr>
              <a:defRPr/>
            </a:lvl1pPr>
          </a:lstStyle>
          <a:p>
            <a:pPr>
              <a:defRPr/>
            </a:pPr>
            <a:endParaRPr lang="ru-RU"/>
          </a:p>
        </p:txBody>
      </p:sp>
      <p:sp>
        <p:nvSpPr>
          <p:cNvPr id="11" name="Slide Number Placeholder 5"/>
          <p:cNvSpPr>
            <a:spLocks noGrp="1"/>
          </p:cNvSpPr>
          <p:nvPr>
            <p:ph type="sldNum" sz="quarter" idx="16"/>
          </p:nvPr>
        </p:nvSpPr>
        <p:spPr/>
        <p:txBody>
          <a:bodyPr/>
          <a:lstStyle>
            <a:lvl1pPr>
              <a:defRPr/>
            </a:lvl1pPr>
          </a:lstStyle>
          <a:p>
            <a:pPr>
              <a:defRPr/>
            </a:pPr>
            <a:fld id="{3F118CA7-92C2-44A5-B4FD-F94543140898}" type="slidenum">
              <a:rPr lang="ru-RU"/>
              <a:pPr>
                <a:defRPr/>
              </a:pPr>
              <a:t>‹#›</a:t>
            </a:fld>
            <a:endParaRPr lang="ru-RU"/>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76868" y="4777381"/>
            <a:ext cx="6798730" cy="860400"/>
          </a:xfrm>
        </p:spPr>
        <p:txBody>
          <a:bodyP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pPr>
              <a:defRPr/>
            </a:pPr>
            <a:fld id="{780231DE-4EAD-4D32-A81E-F8FBECAE7C88}" type="datetimeFigureOut">
              <a:rPr lang="ru-RU"/>
              <a:pPr>
                <a:defRPr/>
              </a:pPr>
              <a:t>05.02.2018</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1159B1D0-B89C-48D7-A825-E9D06C5D65B9}" type="slidenum">
              <a:rPr lang="ru-RU"/>
              <a:pPr>
                <a:defRPr/>
              </a:pPr>
              <a:t>‹#›</a:t>
            </a:fld>
            <a:endParaRPr lang="ru-RU"/>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5" name="TextBox 11"/>
          <p:cNvSpPr txBox="1"/>
          <p:nvPr/>
        </p:nvSpPr>
        <p:spPr>
          <a:xfrm>
            <a:off x="877888" y="896938"/>
            <a:ext cx="457200" cy="584200"/>
          </a:xfrm>
          <a:prstGeom prst="rect">
            <a:avLst/>
          </a:prstGeom>
        </p:spPr>
        <p:txBody>
          <a:bodyPr anchor="ctr"/>
          <a:lstStyle/>
          <a:p>
            <a:pPr>
              <a:defRPr/>
            </a:pPr>
            <a:r>
              <a:rPr lang="en-US" sz="8000" dirty="0"/>
              <a:t>“</a:t>
            </a:r>
          </a:p>
        </p:txBody>
      </p:sp>
      <p:sp>
        <p:nvSpPr>
          <p:cNvPr id="6" name="TextBox 12"/>
          <p:cNvSpPr txBox="1"/>
          <p:nvPr/>
        </p:nvSpPr>
        <p:spPr>
          <a:xfrm>
            <a:off x="7650163" y="2608263"/>
            <a:ext cx="457200" cy="584200"/>
          </a:xfrm>
          <a:prstGeom prst="rect">
            <a:avLst/>
          </a:prstGeom>
        </p:spPr>
        <p:txBody>
          <a:bodyPr anchor="ctr"/>
          <a:lstStyle/>
          <a:p>
            <a:pPr algn="r">
              <a:defRPr/>
            </a:pPr>
            <a:r>
              <a:rPr lang="en-US" sz="8000" dirty="0"/>
              <a:t>”</a:t>
            </a:r>
          </a:p>
        </p:txBody>
      </p:sp>
      <p:cxnSp>
        <p:nvCxnSpPr>
          <p:cNvPr id="7" name="Straight Connector 25"/>
          <p:cNvCxnSpPr/>
          <p:nvPr/>
        </p:nvCxnSpPr>
        <p:spPr>
          <a:xfrm>
            <a:off x="1277938" y="3429000"/>
            <a:ext cx="65960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409416" y="982132"/>
            <a:ext cx="6325168" cy="2243668"/>
          </a:xfrm>
        </p:spPr>
        <p:txBody>
          <a:bodyPr>
            <a:normAutofit/>
          </a:bodyPr>
          <a:lstStyle>
            <a:lvl1pPr algn="ctr">
              <a:defRPr sz="3200" b="0" cap="none">
                <a:solidFill>
                  <a:schemeClr val="tx1"/>
                </a:solidFill>
              </a:defRPr>
            </a:lvl1pPr>
          </a:lstStyle>
          <a:p>
            <a:r>
              <a:rPr lang="ru-RU" smtClean="0"/>
              <a:t>Образец заголовка</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176865" y="4529667"/>
            <a:ext cx="6798736" cy="1346200"/>
          </a:xfrm>
        </p:spPr>
        <p:txBody>
          <a:bodyPr>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8" name="Date Placeholder 3"/>
          <p:cNvSpPr>
            <a:spLocks noGrp="1"/>
          </p:cNvSpPr>
          <p:nvPr>
            <p:ph type="dt" sz="half" idx="14"/>
          </p:nvPr>
        </p:nvSpPr>
        <p:spPr/>
        <p:txBody>
          <a:bodyPr/>
          <a:lstStyle>
            <a:lvl1pPr>
              <a:defRPr/>
            </a:lvl1pPr>
          </a:lstStyle>
          <a:p>
            <a:pPr>
              <a:defRPr/>
            </a:pPr>
            <a:fld id="{4DDB747C-1B39-40D7-A441-BE00B813EAFA}" type="datetimeFigureOut">
              <a:rPr lang="ru-RU"/>
              <a:pPr>
                <a:defRPr/>
              </a:pPr>
              <a:t>05.02.2018</a:t>
            </a:fld>
            <a:endParaRPr lang="ru-RU"/>
          </a:p>
        </p:txBody>
      </p:sp>
      <p:sp>
        <p:nvSpPr>
          <p:cNvPr id="9" name="Footer Placeholder 4"/>
          <p:cNvSpPr>
            <a:spLocks noGrp="1"/>
          </p:cNvSpPr>
          <p:nvPr>
            <p:ph type="ftr" sz="quarter" idx="15"/>
          </p:nvPr>
        </p:nvSpPr>
        <p:spPr/>
        <p:txBody>
          <a:bodyPr/>
          <a:lstStyle>
            <a:lvl1pPr>
              <a:defRPr/>
            </a:lvl1pPr>
          </a:lstStyle>
          <a:p>
            <a:pPr>
              <a:defRPr/>
            </a:pPr>
            <a:endParaRPr lang="ru-RU"/>
          </a:p>
        </p:txBody>
      </p:sp>
      <p:sp>
        <p:nvSpPr>
          <p:cNvPr id="10" name="Slide Number Placeholder 5"/>
          <p:cNvSpPr>
            <a:spLocks noGrp="1"/>
          </p:cNvSpPr>
          <p:nvPr>
            <p:ph type="sldNum" sz="quarter" idx="16"/>
          </p:nvPr>
        </p:nvSpPr>
        <p:spPr/>
        <p:txBody>
          <a:bodyPr/>
          <a:lstStyle>
            <a:lvl1pPr>
              <a:defRPr/>
            </a:lvl1pPr>
          </a:lstStyle>
          <a:p>
            <a:pPr>
              <a:defRPr/>
            </a:pPr>
            <a:fld id="{C9880FCB-2E7F-446C-82D8-931A89A1AF4E}" type="slidenum">
              <a:rPr lang="ru-RU"/>
              <a:pPr>
                <a:defRPr/>
              </a:pPr>
              <a:t>‹#›</a:t>
            </a:fld>
            <a:endParaRPr lang="ru-RU"/>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cxnSp>
        <p:nvCxnSpPr>
          <p:cNvPr id="5" name="Straight Connector 14"/>
          <p:cNvCxnSpPr/>
          <p:nvPr/>
        </p:nvCxnSpPr>
        <p:spPr>
          <a:xfrm>
            <a:off x="1277938" y="3429000"/>
            <a:ext cx="660717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5" y="982131"/>
            <a:ext cx="6798734" cy="2294467"/>
          </a:xfrm>
        </p:spPr>
        <p:txBody>
          <a:bodyPr rtlCol="0">
            <a:normAutofit/>
          </a:bodyPr>
          <a:lstStyle>
            <a:lvl1pPr>
              <a:defRPr lang="en-US" sz="3200" b="0" dirty="0"/>
            </a:lvl1pPr>
          </a:lstStyle>
          <a:p>
            <a:pPr lvl="0"/>
            <a:r>
              <a:rPr lang="ru-RU" smtClean="0"/>
              <a:t>Образец заголовка</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176866" y="4470400"/>
            <a:ext cx="6798734" cy="1405467"/>
          </a:xfrm>
        </p:spPr>
        <p:txBody>
          <a:bodyPr>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6" name="Date Placeholder 3"/>
          <p:cNvSpPr>
            <a:spLocks noGrp="1"/>
          </p:cNvSpPr>
          <p:nvPr>
            <p:ph type="dt" sz="half" idx="14"/>
          </p:nvPr>
        </p:nvSpPr>
        <p:spPr/>
        <p:txBody>
          <a:bodyPr/>
          <a:lstStyle>
            <a:lvl1pPr>
              <a:defRPr/>
            </a:lvl1pPr>
          </a:lstStyle>
          <a:p>
            <a:pPr>
              <a:defRPr/>
            </a:pPr>
            <a:fld id="{379D75EE-A67F-4599-9B3C-C22A3B436563}" type="datetimeFigureOut">
              <a:rPr lang="ru-RU"/>
              <a:pPr>
                <a:defRPr/>
              </a:pPr>
              <a:t>05.02.2018</a:t>
            </a:fld>
            <a:endParaRPr lang="ru-RU"/>
          </a:p>
        </p:txBody>
      </p:sp>
      <p:sp>
        <p:nvSpPr>
          <p:cNvPr id="7" name="Footer Placeholder 4"/>
          <p:cNvSpPr>
            <a:spLocks noGrp="1"/>
          </p:cNvSpPr>
          <p:nvPr>
            <p:ph type="ftr" sz="quarter" idx="15"/>
          </p:nvPr>
        </p:nvSpPr>
        <p:spPr/>
        <p:txBody>
          <a:bodyPr/>
          <a:lstStyle>
            <a:lvl1pPr>
              <a:defRPr/>
            </a:lvl1pPr>
          </a:lstStyle>
          <a:p>
            <a:pPr>
              <a:defRPr/>
            </a:pPr>
            <a:endParaRPr lang="ru-RU"/>
          </a:p>
        </p:txBody>
      </p:sp>
      <p:sp>
        <p:nvSpPr>
          <p:cNvPr id="8" name="Slide Number Placeholder 5"/>
          <p:cNvSpPr>
            <a:spLocks noGrp="1"/>
          </p:cNvSpPr>
          <p:nvPr>
            <p:ph type="sldNum" sz="quarter" idx="16"/>
          </p:nvPr>
        </p:nvSpPr>
        <p:spPr/>
        <p:txBody>
          <a:bodyPr/>
          <a:lstStyle>
            <a:lvl1pPr>
              <a:defRPr/>
            </a:lvl1pPr>
          </a:lstStyle>
          <a:p>
            <a:pPr>
              <a:defRPr/>
            </a:pPr>
            <a:fld id="{F032D61A-2E91-48AD-A7AD-C6D8B21D388E}" type="slidenum">
              <a:rPr lang="ru-RU"/>
              <a:pPr>
                <a:defRPr/>
              </a:pPr>
              <a:t>‹#›</a:t>
            </a:fld>
            <a:endParaRPr lang="ru-RU"/>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cxnSp>
        <p:nvCxnSpPr>
          <p:cNvPr id="4" name="Straight Connector 13"/>
          <p:cNvCxnSpPr/>
          <p:nvPr/>
        </p:nvCxnSpPr>
        <p:spPr>
          <a:xfrm>
            <a:off x="1277938" y="2354263"/>
            <a:ext cx="660717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3"/>
          <p:cNvSpPr>
            <a:spLocks noGrp="1"/>
          </p:cNvSpPr>
          <p:nvPr>
            <p:ph type="dt" sz="half" idx="10"/>
          </p:nvPr>
        </p:nvSpPr>
        <p:spPr/>
        <p:txBody>
          <a:bodyPr/>
          <a:lstStyle>
            <a:lvl1pPr>
              <a:defRPr/>
            </a:lvl1pPr>
          </a:lstStyle>
          <a:p>
            <a:pPr>
              <a:defRPr/>
            </a:pPr>
            <a:fld id="{D6AB9FA7-3702-496F-845F-775480E416F8}" type="datetimeFigureOut">
              <a:rPr lang="ru-RU"/>
              <a:pPr>
                <a:defRPr/>
              </a:pPr>
              <a:t>05.02.2018</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BC7A1D14-FC57-4433-832C-01B6335A2CE3}" type="slidenum">
              <a:rPr lang="ru-RU"/>
              <a:pPr>
                <a:defRPr/>
              </a:pPr>
              <a:t>‹#›</a:t>
            </a:fld>
            <a:endParaRPr lang="ru-RU"/>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cxnSp>
        <p:nvCxnSpPr>
          <p:cNvPr id="4" name="Straight Connector 13"/>
          <p:cNvCxnSpPr/>
          <p:nvPr/>
        </p:nvCxnSpPr>
        <p:spPr>
          <a:xfrm>
            <a:off x="6245225" y="906463"/>
            <a:ext cx="0" cy="4968875"/>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Vertical Title 1"/>
          <p:cNvSpPr>
            <a:spLocks noGrp="1"/>
          </p:cNvSpPr>
          <p:nvPr>
            <p:ph type="title" orient="vert"/>
          </p:nvPr>
        </p:nvSpPr>
        <p:spPr>
          <a:xfrm>
            <a:off x="6356667" y="906873"/>
            <a:ext cx="1618930" cy="496899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3"/>
          <p:cNvSpPr>
            <a:spLocks noGrp="1"/>
          </p:cNvSpPr>
          <p:nvPr>
            <p:ph type="dt" sz="half" idx="10"/>
          </p:nvPr>
        </p:nvSpPr>
        <p:spPr/>
        <p:txBody>
          <a:bodyPr/>
          <a:lstStyle>
            <a:lvl1pPr>
              <a:defRPr/>
            </a:lvl1pPr>
          </a:lstStyle>
          <a:p>
            <a:pPr>
              <a:defRPr/>
            </a:pPr>
            <a:fld id="{7AE8DEB1-6ACE-45DE-B59D-A5A04D760B40}" type="datetimeFigureOut">
              <a:rPr lang="ru-RU"/>
              <a:pPr>
                <a:defRPr/>
              </a:pPr>
              <a:t>05.02.2018</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8603F07D-9023-4CDD-B8B7-F81D8493F3C2}"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en-US"/>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fld id="{3357459A-9199-4B94-A558-805DCB421609}" type="datetimeFigureOut">
              <a:rPr lang="ru-RU"/>
              <a:pPr>
                <a:defRPr/>
              </a:pPr>
              <a:t>05.02.2018</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229F6E8B-7065-439D-BC5F-CDA329822EBE}"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fld id="{72E180A9-D9EA-4110-925C-C820C4844D52}" type="datetimeFigureOut">
              <a:rPr lang="ru-RU"/>
              <a:pPr>
                <a:defRPr/>
              </a:pPr>
              <a:t>05.02.2018</a:t>
            </a:fld>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43ABAE04-717E-443B-AC38-9C741182B282}"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en-US"/>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fld id="{FC062701-407C-4F44-9771-7C818EE2C1D6}" type="datetimeFigureOut">
              <a:rPr lang="ru-RU"/>
              <a:pPr>
                <a:defRPr/>
              </a:pPr>
              <a:t>05.02.2018</a:t>
            </a:fld>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64ADE6FC-6ABB-4F54-8259-23F0E57E42C3}"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fld id="{81F21761-B3A1-4B6D-AAF1-733FF725CEFC}" type="datetimeFigureOut">
              <a:rPr lang="ru-RU"/>
              <a:pPr>
                <a:defRPr/>
              </a:pPr>
              <a:t>05.02.2018</a:t>
            </a:fld>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C0C27054-DD13-47AE-B2B1-E592A8EE347A}"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5711F80F-960C-4ABD-925B-E2A2373ADBAA}" type="datetimeFigureOut">
              <a:rPr lang="ru-RU"/>
              <a:pPr>
                <a:defRPr/>
              </a:pPr>
              <a:t>05.02.2018</a:t>
            </a:fld>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467F034F-5B3E-4D8C-AECF-2233302658E3}"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en-US"/>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fld id="{54F38914-BB99-406B-8196-57D449C123B9}" type="datetimeFigureOut">
              <a:rPr lang="ru-RU"/>
              <a:pPr>
                <a:defRPr/>
              </a:pPr>
              <a:t>05.02.2018</a:t>
            </a:fld>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24D5D816-9BCE-4F14-AADE-004EDD7F349F}"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en-US"/>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fld id="{1DC9CE55-5E46-4043-A609-63DBCCBA89C5}" type="datetimeFigureOut">
              <a:rPr lang="ru-RU"/>
              <a:pPr>
                <a:defRPr/>
              </a:pPr>
              <a:t>05.02.2018</a:t>
            </a:fld>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2E117B77-56EA-40E9-992E-C666122FE7BB}"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4.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65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fld id="{8D9110EC-4061-4F5B-8BAC-4856D76D83C1}" type="datetimeFigureOut">
              <a:rPr lang="ru-RU"/>
              <a:pPr>
                <a:defRPr/>
              </a:pPr>
              <a:t>05.02.2018</a:t>
            </a:fld>
            <a:endParaRPr lang="ru-RU"/>
          </a:p>
        </p:txBody>
      </p:sp>
      <p:sp>
        <p:nvSpPr>
          <p:cNvPr id="1065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ru-RU"/>
          </a:p>
        </p:txBody>
      </p:sp>
      <p:sp>
        <p:nvSpPr>
          <p:cNvPr id="1065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EB581F2E-7918-484D-A9EE-CD7A18527FD2}"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710" r:id="rId1"/>
    <p:sldLayoutId id="2147483709" r:id="rId2"/>
    <p:sldLayoutId id="2147483708" r:id="rId3"/>
    <p:sldLayoutId id="2147483707" r:id="rId4"/>
    <p:sldLayoutId id="2147483706" r:id="rId5"/>
    <p:sldLayoutId id="2147483705" r:id="rId6"/>
    <p:sldLayoutId id="2147483704" r:id="rId7"/>
    <p:sldLayoutId id="2147483703" r:id="rId8"/>
    <p:sldLayoutId id="2147483702" r:id="rId9"/>
    <p:sldLayoutId id="2147483701" r:id="rId10"/>
    <p:sldLayoutId id="2147483700" r:id="rId11"/>
  </p:sldLayoutIdLst>
  <p:transition>
    <p:wipe dir="r"/>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13314" name="Group 6"/>
          <p:cNvGrpSpPr>
            <a:grpSpLocks/>
          </p:cNvGrpSpPr>
          <p:nvPr/>
        </p:nvGrpSpPr>
        <p:grpSpPr bwMode="auto">
          <a:xfrm>
            <a:off x="0" y="0"/>
            <a:ext cx="9151938" cy="6858000"/>
            <a:chOff x="0" y="0"/>
            <a:chExt cx="9152467" cy="6858000"/>
          </a:xfrm>
        </p:grpSpPr>
        <p:pic>
          <p:nvPicPr>
            <p:cNvPr id="13320" name="Picture 7" descr="SD-PanelContent.png"/>
            <p:cNvPicPr>
              <a:picLocks noChangeAspect="1"/>
            </p:cNvPicPr>
            <p:nvPr/>
          </p:nvPicPr>
          <p:blipFill>
            <a:blip r:embed="rId19" cstate="print"/>
            <a:srcRect/>
            <a:stretch>
              <a:fillRect/>
            </a:stretch>
          </p:blipFill>
          <p:spPr bwMode="auto">
            <a:xfrm>
              <a:off x="0" y="0"/>
              <a:ext cx="9144000" cy="6858000"/>
            </a:xfrm>
            <a:prstGeom prst="rect">
              <a:avLst/>
            </a:prstGeom>
            <a:noFill/>
            <a:ln w="9525">
              <a:noFill/>
              <a:miter lim="800000"/>
              <a:headEnd/>
              <a:tailEnd/>
            </a:ln>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3324" name="Picture 9" descr="HDRibbonContent-UniformTrim.png"/>
            <p:cNvPicPr>
              <a:picLocks noChangeAspect="1"/>
            </p:cNvPicPr>
            <p:nvPr/>
          </p:nvPicPr>
          <p:blipFill>
            <a:blip r:embed="rId20" cstate="print"/>
            <a:srcRect l="2" r="14240"/>
            <a:stretch>
              <a:fillRect/>
            </a:stretch>
          </p:blipFill>
          <p:spPr bwMode="auto">
            <a:xfrm>
              <a:off x="0" y="3128434"/>
              <a:ext cx="685800" cy="606425"/>
            </a:xfrm>
            <a:prstGeom prst="rect">
              <a:avLst/>
            </a:prstGeom>
            <a:noFill/>
            <a:ln w="9525">
              <a:noFill/>
              <a:miter lim="800000"/>
              <a:headEnd/>
              <a:tailEnd/>
            </a:ln>
          </p:spPr>
        </p:pic>
        <p:pic>
          <p:nvPicPr>
            <p:cNvPr id="13325" name="Picture 10" descr="HDRibbonContent-UniformTrim.png"/>
            <p:cNvPicPr>
              <a:picLocks noChangeAspect="1"/>
            </p:cNvPicPr>
            <p:nvPr/>
          </p:nvPicPr>
          <p:blipFill>
            <a:blip r:embed="rId20" cstate="print"/>
            <a:srcRect l="2" r="14240"/>
            <a:stretch>
              <a:fillRect/>
            </a:stretch>
          </p:blipFill>
          <p:spPr bwMode="auto">
            <a:xfrm>
              <a:off x="8466667" y="3128434"/>
              <a:ext cx="685800" cy="606425"/>
            </a:xfrm>
            <a:prstGeom prst="rect">
              <a:avLst/>
            </a:prstGeom>
            <a:noFill/>
            <a:ln w="9525">
              <a:noFill/>
              <a:miter lim="800000"/>
              <a:headEnd/>
              <a:tailEnd/>
            </a:ln>
          </p:spPr>
        </p:pic>
      </p:grpSp>
      <p:sp>
        <p:nvSpPr>
          <p:cNvPr id="13315" name="Title Placeholder 1"/>
          <p:cNvSpPr>
            <a:spLocks noGrp="1"/>
          </p:cNvSpPr>
          <p:nvPr>
            <p:ph type="title"/>
          </p:nvPr>
        </p:nvSpPr>
        <p:spPr bwMode="auto">
          <a:xfrm>
            <a:off x="1176338" y="915988"/>
            <a:ext cx="6799262" cy="13033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13316" name="Text Placeholder 2"/>
          <p:cNvSpPr>
            <a:spLocks noGrp="1"/>
          </p:cNvSpPr>
          <p:nvPr>
            <p:ph type="body" idx="1"/>
          </p:nvPr>
        </p:nvSpPr>
        <p:spPr bwMode="auto">
          <a:xfrm>
            <a:off x="1176338" y="2490788"/>
            <a:ext cx="6799262" cy="3444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4" name="Date Placeholder 3"/>
          <p:cNvSpPr>
            <a:spLocks noGrp="1"/>
          </p:cNvSpPr>
          <p:nvPr>
            <p:ph type="dt" sz="half" idx="2"/>
          </p:nvPr>
        </p:nvSpPr>
        <p:spPr>
          <a:xfrm>
            <a:off x="6356350" y="5961063"/>
            <a:ext cx="114935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fld id="{33766E6B-35C0-4C29-B64C-73228C2225E4}" type="datetimeFigureOut">
              <a:rPr lang="ru-RU"/>
              <a:pPr>
                <a:defRPr/>
              </a:pPr>
              <a:t>05.02.2018</a:t>
            </a:fld>
            <a:endParaRPr lang="ru-RU"/>
          </a:p>
        </p:txBody>
      </p:sp>
      <p:sp>
        <p:nvSpPr>
          <p:cNvPr id="5" name="Footer Placeholder 4"/>
          <p:cNvSpPr>
            <a:spLocks noGrp="1"/>
          </p:cNvSpPr>
          <p:nvPr>
            <p:ph type="ftr" sz="quarter" idx="3"/>
          </p:nvPr>
        </p:nvSpPr>
        <p:spPr>
          <a:xfrm>
            <a:off x="1176338" y="5961063"/>
            <a:ext cx="51054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a:defRPr/>
            </a:pPr>
            <a:endParaRPr lang="ru-RU"/>
          </a:p>
        </p:txBody>
      </p:sp>
      <p:sp>
        <p:nvSpPr>
          <p:cNvPr id="6" name="Slide Number Placeholder 5"/>
          <p:cNvSpPr>
            <a:spLocks noGrp="1"/>
          </p:cNvSpPr>
          <p:nvPr>
            <p:ph type="sldNum" sz="quarter" idx="4"/>
          </p:nvPr>
        </p:nvSpPr>
        <p:spPr>
          <a:xfrm>
            <a:off x="7580313" y="5961063"/>
            <a:ext cx="39528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fld id="{4956F280-05C1-485D-8AA2-764CDCD475AE}"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14" r:id="rId7"/>
    <p:sldLayoutId id="2147483721" r:id="rId8"/>
    <p:sldLayoutId id="2147483713" r:id="rId9"/>
    <p:sldLayoutId id="2147483712" r:id="rId10"/>
    <p:sldLayoutId id="2147483722" r:id="rId11"/>
    <p:sldLayoutId id="2147483723" r:id="rId12"/>
    <p:sldLayoutId id="2147483711" r:id="rId13"/>
    <p:sldLayoutId id="2147483724" r:id="rId14"/>
    <p:sldLayoutId id="2147483725" r:id="rId15"/>
    <p:sldLayoutId id="2147483726" r:id="rId16"/>
    <p:sldLayoutId id="2147483727" r:id="rId17"/>
  </p:sldLayoutIdLst>
  <p:transition>
    <p:wipe dir="r"/>
  </p:transition>
  <p:timing>
    <p:tnLst>
      <p:par>
        <p:cTn id="1" dur="indefinite" restart="never" nodeType="tmRoot"/>
      </p:par>
    </p:tnLst>
  </p:timing>
  <p:txStyles>
    <p:titleStyle>
      <a:lvl1pPr algn="ctr" defTabSz="457200" rtl="0" eaLnBrk="0" fontAlgn="base" hangingPunct="0">
        <a:spcBef>
          <a:spcPct val="0"/>
        </a:spcBef>
        <a:spcAft>
          <a:spcPct val="0"/>
        </a:spcAft>
        <a:defRPr sz="4000" kern="1200">
          <a:ln w="3175" cmpd="sng">
            <a:noFill/>
          </a:ln>
          <a:solidFill>
            <a:srgbClr val="262626"/>
          </a:solidFill>
          <a:latin typeface="+mj-lt"/>
          <a:ea typeface="+mj-ea"/>
          <a:cs typeface="+mj-cs"/>
        </a:defRPr>
      </a:lvl1pPr>
      <a:lvl2pPr algn="ctr" defTabSz="457200" rtl="0" eaLnBrk="0" fontAlgn="base" hangingPunct="0">
        <a:spcBef>
          <a:spcPct val="0"/>
        </a:spcBef>
        <a:spcAft>
          <a:spcPct val="0"/>
        </a:spcAft>
        <a:defRPr sz="4000">
          <a:solidFill>
            <a:srgbClr val="262626"/>
          </a:solidFill>
          <a:latin typeface="Garamond" pitchFamily="18" charset="0"/>
        </a:defRPr>
      </a:lvl2pPr>
      <a:lvl3pPr algn="ctr" defTabSz="457200" rtl="0" eaLnBrk="0" fontAlgn="base" hangingPunct="0">
        <a:spcBef>
          <a:spcPct val="0"/>
        </a:spcBef>
        <a:spcAft>
          <a:spcPct val="0"/>
        </a:spcAft>
        <a:defRPr sz="4000">
          <a:solidFill>
            <a:srgbClr val="262626"/>
          </a:solidFill>
          <a:latin typeface="Garamond" pitchFamily="18" charset="0"/>
        </a:defRPr>
      </a:lvl3pPr>
      <a:lvl4pPr algn="ctr" defTabSz="457200" rtl="0" eaLnBrk="0" fontAlgn="base" hangingPunct="0">
        <a:spcBef>
          <a:spcPct val="0"/>
        </a:spcBef>
        <a:spcAft>
          <a:spcPct val="0"/>
        </a:spcAft>
        <a:defRPr sz="4000">
          <a:solidFill>
            <a:srgbClr val="262626"/>
          </a:solidFill>
          <a:latin typeface="Garamond" pitchFamily="18" charset="0"/>
        </a:defRPr>
      </a:lvl4pPr>
      <a:lvl5pPr algn="ctr" defTabSz="457200" rtl="0" eaLnBrk="0" fontAlgn="base" hangingPunct="0">
        <a:spcBef>
          <a:spcPct val="0"/>
        </a:spcBef>
        <a:spcAft>
          <a:spcPct val="0"/>
        </a:spcAft>
        <a:defRPr sz="4000">
          <a:solidFill>
            <a:srgbClr val="262626"/>
          </a:solidFill>
          <a:latin typeface="Garamond"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0" fontAlgn="base" hangingPunct="0">
        <a:spcBef>
          <a:spcPct val="20000"/>
        </a:spcBef>
        <a:spcAft>
          <a:spcPts val="600"/>
        </a:spcAft>
        <a:buClr>
          <a:schemeClr val="accent1"/>
        </a:buClr>
        <a:buSzPct val="115000"/>
        <a:buFont typeface="Arial" charset="0"/>
        <a:buChar char="•"/>
        <a:defRPr sz="2400" kern="1200">
          <a:solidFill>
            <a:srgbClr val="262626"/>
          </a:solidFill>
          <a:latin typeface="+mn-lt"/>
          <a:ea typeface="+mn-ea"/>
          <a:cs typeface="+mn-cs"/>
        </a:defRPr>
      </a:lvl1pPr>
      <a:lvl2pPr marL="742950" indent="-285750" algn="l" defTabSz="457200" rtl="0" eaLnBrk="0" fontAlgn="base" hangingPunct="0">
        <a:spcBef>
          <a:spcPct val="20000"/>
        </a:spcBef>
        <a:spcAft>
          <a:spcPts val="600"/>
        </a:spcAft>
        <a:buClr>
          <a:schemeClr val="accent1"/>
        </a:buClr>
        <a:buSzPct val="115000"/>
        <a:buFont typeface="Arial" charset="0"/>
        <a:buChar char="•"/>
        <a:defRPr sz="2000" kern="1200">
          <a:solidFill>
            <a:srgbClr val="262626"/>
          </a:solidFill>
          <a:latin typeface="+mn-lt"/>
          <a:ea typeface="+mn-ea"/>
          <a:cs typeface="+mn-cs"/>
        </a:defRPr>
      </a:lvl2pPr>
      <a:lvl3pPr marL="1200150" indent="-285750" algn="l" defTabSz="457200" rtl="0" eaLnBrk="0" fontAlgn="base" hangingPunct="0">
        <a:spcBef>
          <a:spcPct val="20000"/>
        </a:spcBef>
        <a:spcAft>
          <a:spcPts val="600"/>
        </a:spcAft>
        <a:buClr>
          <a:schemeClr val="accent1"/>
        </a:buClr>
        <a:buSzPct val="115000"/>
        <a:buFont typeface="Arial" charset="0"/>
        <a:buChar char="•"/>
        <a:defRPr kern="1200">
          <a:solidFill>
            <a:srgbClr val="262626"/>
          </a:solidFill>
          <a:latin typeface="+mn-lt"/>
          <a:ea typeface="+mn-ea"/>
          <a:cs typeface="+mn-cs"/>
        </a:defRPr>
      </a:lvl3pPr>
      <a:lvl4pPr marL="1543050" indent="-171450" algn="l" defTabSz="457200" rtl="0" eaLnBrk="0" fontAlgn="base" hangingPunct="0">
        <a:spcBef>
          <a:spcPct val="20000"/>
        </a:spcBef>
        <a:spcAft>
          <a:spcPts val="600"/>
        </a:spcAft>
        <a:buClr>
          <a:schemeClr val="accent1"/>
        </a:buClr>
        <a:buSzPct val="115000"/>
        <a:buFont typeface="Arial" charset="0"/>
        <a:buChar char="•"/>
        <a:defRPr sz="1600" kern="1200">
          <a:solidFill>
            <a:srgbClr val="262626"/>
          </a:solidFill>
          <a:latin typeface="+mn-lt"/>
          <a:ea typeface="+mn-ea"/>
          <a:cs typeface="+mn-cs"/>
        </a:defRPr>
      </a:lvl4pPr>
      <a:lvl5pPr marL="2000250" indent="-171450" algn="l" defTabSz="457200" rtl="0" eaLnBrk="0" fontAlgn="base" hangingPunct="0">
        <a:spcBef>
          <a:spcPct val="20000"/>
        </a:spcBef>
        <a:spcAft>
          <a:spcPts val="600"/>
        </a:spcAft>
        <a:buClr>
          <a:schemeClr val="accent1"/>
        </a:buClr>
        <a:buSzPct val="115000"/>
        <a:buFont typeface="Arial" charset="0"/>
        <a:buChar char="•"/>
        <a:defRPr sz="1400" kern="1200">
          <a:solidFill>
            <a:srgbClr val="262626"/>
          </a:solidFill>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3794" name="AutoShape 2"/>
          <p:cNvSpPr>
            <a:spLocks noGrp="1" noChangeArrowheads="1"/>
          </p:cNvSpPr>
          <p:nvPr>
            <p:ph type="ctrTitle" idx="4294967295"/>
          </p:nvPr>
        </p:nvSpPr>
        <p:spPr>
          <a:xfrm>
            <a:off x="1619672" y="1700213"/>
            <a:ext cx="7625928" cy="4033837"/>
          </a:xfrm>
          <a:prstGeom prst="roundRect">
            <a:avLst>
              <a:gd name="adj" fmla="val 50000"/>
            </a:avLst>
          </a:prstGeom>
        </p:spPr>
        <p:txBody>
          <a:bodyPr/>
          <a:lstStyle/>
          <a:p>
            <a:pPr eaLnBrk="1" hangingPunct="1"/>
            <a:r>
              <a:rPr lang="ru-RU" sz="2800" b="1" dirty="0" smtClean="0">
                <a:solidFill>
                  <a:srgbClr val="993300"/>
                </a:solidFill>
              </a:rPr>
              <a:t>Использование Личного кабинета кадастрового инженера: преимущества и существующие проблемы</a:t>
            </a:r>
            <a:endParaRPr lang="ru-RU" sz="2800" b="1" dirty="0" smtClean="0">
              <a:solidFill>
                <a:srgbClr val="993300"/>
              </a:solidFill>
              <a:cs typeface="Arial" charset="0"/>
            </a:endParaRPr>
          </a:p>
        </p:txBody>
      </p:sp>
      <p:sp>
        <p:nvSpPr>
          <p:cNvPr id="33795" name="Rectangle 4"/>
          <p:cNvSpPr>
            <a:spLocks noChangeArrowheads="1"/>
          </p:cNvSpPr>
          <p:nvPr/>
        </p:nvSpPr>
        <p:spPr bwMode="auto">
          <a:xfrm>
            <a:off x="4211638" y="5392738"/>
            <a:ext cx="4114800" cy="1465262"/>
          </a:xfrm>
          <a:prstGeom prst="rect">
            <a:avLst/>
          </a:prstGeom>
          <a:noFill/>
          <a:ln w="9525">
            <a:noFill/>
            <a:miter lim="800000"/>
            <a:headEnd/>
            <a:tailEnd/>
          </a:ln>
        </p:spPr>
        <p:txBody>
          <a:bodyPr anchor="b"/>
          <a:lstStyle/>
          <a:p>
            <a:pPr>
              <a:spcBef>
                <a:spcPct val="20000"/>
              </a:spcBef>
              <a:buClr>
                <a:schemeClr val="tx1"/>
              </a:buClr>
              <a:buSzPct val="75000"/>
              <a:buFont typeface="Wingdings" pitchFamily="2" charset="2"/>
              <a:buNone/>
            </a:pPr>
            <a:endParaRPr lang="ru-RU" altLang="ru-RU" sz="2800">
              <a:solidFill>
                <a:schemeClr val="tx2"/>
              </a:solidFill>
            </a:endParaRPr>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620688"/>
            <a:ext cx="7776864" cy="5956246"/>
          </a:xfrm>
          <a:prstGeom prst="rect">
            <a:avLst/>
          </a:prstGeom>
        </p:spPr>
        <p:txBody>
          <a:bodyPr wrap="square">
            <a:spAutoFit/>
          </a:bodyPr>
          <a:lstStyle/>
          <a:p>
            <a:pPr indent="352425" algn="just"/>
            <a:r>
              <a:rPr lang="ru-RU" sz="2200" b="1" i="1" u="sng" dirty="0" smtClean="0">
                <a:latin typeface="Times New Roman" pitchFamily="18" charset="0"/>
                <a:cs typeface="Times New Roman" pitchFamily="18" charset="0"/>
              </a:rPr>
              <a:t>Ошибки работы блока по предварительной проверке результатов кадастровых работ</a:t>
            </a:r>
            <a:endParaRPr lang="ru-RU" sz="2200" b="1" dirty="0" smtClean="0">
              <a:latin typeface="Times New Roman" pitchFamily="18" charset="0"/>
              <a:cs typeface="Times New Roman" pitchFamily="18" charset="0"/>
            </a:endParaRPr>
          </a:p>
          <a:p>
            <a:pPr lvl="0" indent="352425" algn="just"/>
            <a:r>
              <a:rPr lang="ru-RU" sz="2200" dirty="0" smtClean="0">
                <a:latin typeface="Times New Roman" pitchFamily="18" charset="0"/>
                <a:cs typeface="Times New Roman" pitchFamily="18" charset="0"/>
              </a:rPr>
              <a:t>в рамках проверки результатов кадастровых работ выявлены следующие проблемные ситуации, связанные с некорректной работой проверочного блока, препятствующие помещению межевых и технических планов в электронное хранилище:</a:t>
            </a:r>
          </a:p>
          <a:p>
            <a:pPr lvl="0" indent="352425" algn="just"/>
            <a:r>
              <a:rPr lang="ru-RU" sz="2200" dirty="0" smtClean="0">
                <a:latin typeface="Times New Roman" pitchFamily="18" charset="0"/>
                <a:cs typeface="Times New Roman" pitchFamily="18" charset="0"/>
              </a:rPr>
              <a:t>возникает проблема, связанная с ЭЦП, при этом ею подписываются межевые и технические планы, проходящие успешную проверку в органе регистрации прав;</a:t>
            </a:r>
          </a:p>
          <a:p>
            <a:pPr lvl="0" indent="352425" algn="just"/>
            <a:r>
              <a:rPr lang="ru-RU" sz="2200" dirty="0" smtClean="0">
                <a:latin typeface="Times New Roman" pitchFamily="18" charset="0"/>
                <a:cs typeface="Times New Roman" pitchFamily="18" charset="0"/>
              </a:rPr>
              <a:t>появляется ошибка пересечения или наложения с аннулированным или с архивным земельным участком;</a:t>
            </a:r>
          </a:p>
          <a:p>
            <a:pPr lvl="0" indent="352425" algn="just"/>
            <a:r>
              <a:rPr lang="ru-RU" sz="2200" dirty="0" smtClean="0">
                <a:latin typeface="Times New Roman" pitchFamily="18" charset="0"/>
                <a:cs typeface="Times New Roman" pitchFamily="18" charset="0"/>
              </a:rPr>
              <a:t>не учитываются (не анализируются) изменения в координатах, которые отражены в межевом плане (сервис считает ошибками пересечение уточняемого земельного участка с другими участками, местоположение границ которых исправляется в межевом плане);</a:t>
            </a:r>
          </a:p>
          <a:p>
            <a:pPr indent="352425" algn="just">
              <a:lnSpc>
                <a:spcPct val="150000"/>
              </a:lnSpc>
            </a:pPr>
            <a:endParaRPr lang="ru-RU" sz="2200" b="1" dirty="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836712"/>
            <a:ext cx="7776864" cy="5678478"/>
          </a:xfrm>
          <a:prstGeom prst="rect">
            <a:avLst/>
          </a:prstGeom>
        </p:spPr>
        <p:txBody>
          <a:bodyPr wrap="square">
            <a:spAutoFit/>
          </a:bodyPr>
          <a:lstStyle/>
          <a:p>
            <a:pPr lvl="0" indent="534988" algn="just"/>
            <a:r>
              <a:rPr lang="ru-RU" sz="2200" dirty="0" smtClean="0">
                <a:latin typeface="Times New Roman" pitchFamily="18" charset="0"/>
                <a:cs typeface="Times New Roman" pitchFamily="18" charset="0"/>
              </a:rPr>
              <a:t>при указании в межевом плане кадастрового номера объекта капитального строительства, расположенного на земельном участке и одновременно у которого отсутствуют координаты в ЕГРН, выдается ошибка: «У объекта(</a:t>
            </a:r>
            <a:r>
              <a:rPr lang="ru-RU" sz="2200" dirty="0" err="1" smtClean="0">
                <a:latin typeface="Times New Roman" pitchFamily="18" charset="0"/>
                <a:cs typeface="Times New Roman" pitchFamily="18" charset="0"/>
              </a:rPr>
              <a:t>ов</a:t>
            </a:r>
            <a:r>
              <a:rPr lang="ru-RU" sz="2200" dirty="0" smtClean="0">
                <a:latin typeface="Times New Roman" pitchFamily="18" charset="0"/>
                <a:cs typeface="Times New Roman" pitchFamily="18" charset="0"/>
              </a:rPr>
              <a:t>) капитального строительства </a:t>
            </a:r>
            <a:r>
              <a:rPr lang="ru-RU" sz="2200" dirty="0" smtClean="0">
                <a:latin typeface="Times New Roman" pitchFamily="18" charset="0"/>
                <a:cs typeface="Times New Roman" pitchFamily="18" charset="0"/>
              </a:rPr>
              <a:t>КН </a:t>
            </a:r>
            <a:r>
              <a:rPr lang="ru-RU" sz="2200" dirty="0" smtClean="0">
                <a:latin typeface="Times New Roman" pitchFamily="18" charset="0"/>
                <a:cs typeface="Times New Roman" pitchFamily="18" charset="0"/>
              </a:rPr>
              <a:t>отсутствует пространственное описание среди актуальных сведений ГКН»;</a:t>
            </a:r>
          </a:p>
          <a:p>
            <a:pPr lvl="0" indent="534988" algn="just"/>
            <a:r>
              <a:rPr lang="ru-RU" sz="2200" dirty="0" smtClean="0">
                <a:latin typeface="Times New Roman" pitchFamily="18" charset="0"/>
                <a:cs typeface="Times New Roman" pitchFamily="18" charset="0"/>
              </a:rPr>
              <a:t>часто встречается ошибка «Сведения об объекте капитального строительства не найдены среди актуальных», однако фактически  все указываемые объекты расположены в границах образуемых участков;</a:t>
            </a:r>
          </a:p>
          <a:p>
            <a:pPr lvl="0" indent="534988" algn="just"/>
            <a:r>
              <a:rPr lang="ru-RU" sz="2200" dirty="0" smtClean="0">
                <a:latin typeface="Times New Roman" pitchFamily="18" charset="0"/>
                <a:cs typeface="Times New Roman" pitchFamily="18" charset="0"/>
              </a:rPr>
              <a:t>при загрузке технического плана часто выходит ошибка пространственного анализа объекта  "Полное вхождение ОКС в ЗУ" -"Проверяемый объект капитального строительства не входит в указанный земельный участок полностью". Объект учета - сооружение коммунального хозяйства (теплосеть);</a:t>
            </a:r>
          </a:p>
          <a:p>
            <a:pPr indent="352425" algn="just">
              <a:lnSpc>
                <a:spcPct val="150000"/>
              </a:lnSpc>
            </a:pPr>
            <a:endParaRPr lang="ru-RU" sz="2200" b="1" dirty="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563200"/>
            <a:ext cx="7776864" cy="6294800"/>
          </a:xfrm>
          <a:prstGeom prst="rect">
            <a:avLst/>
          </a:prstGeom>
        </p:spPr>
        <p:txBody>
          <a:bodyPr wrap="square">
            <a:spAutoFit/>
          </a:bodyPr>
          <a:lstStyle/>
          <a:p>
            <a:pPr lvl="0" indent="352425" algn="just"/>
            <a:r>
              <a:rPr lang="ru-RU" sz="2200" dirty="0" smtClean="0">
                <a:latin typeface="Times New Roman" pitchFamily="18" charset="0"/>
                <a:cs typeface="Times New Roman" pitchFamily="18" charset="0"/>
              </a:rPr>
              <a:t>выдается ошибка пересечения с земельным участком, территориально расположенном в другом субъекте Российской Федерации, в том числе по координатам в ЕГРН;</a:t>
            </a:r>
          </a:p>
          <a:p>
            <a:pPr lvl="0" indent="352425" algn="just"/>
            <a:r>
              <a:rPr lang="ru-RU" sz="2200" dirty="0" smtClean="0">
                <a:latin typeface="Times New Roman" pitchFamily="18" charset="0"/>
                <a:cs typeface="Times New Roman" pitchFamily="18" charset="0"/>
              </a:rPr>
              <a:t>при подготовке межевого плана, связанного с исправлением ошибки в границах земельного участка, указывается на несоответствие границ участка;</a:t>
            </a:r>
          </a:p>
          <a:p>
            <a:pPr lvl="0" indent="352425" algn="just"/>
            <a:r>
              <a:rPr lang="ru-RU" sz="2200" dirty="0" smtClean="0">
                <a:latin typeface="Times New Roman" pitchFamily="18" charset="0"/>
                <a:cs typeface="Times New Roman" pitchFamily="18" charset="0"/>
              </a:rPr>
              <a:t>указывается на ошибки в поворотных точках (самопересечение);</a:t>
            </a:r>
          </a:p>
          <a:p>
            <a:pPr lvl="0" indent="352425" algn="just"/>
            <a:r>
              <a:rPr lang="ru-RU" sz="2200" dirty="0" smtClean="0">
                <a:latin typeface="Times New Roman" pitchFamily="18" charset="0"/>
                <a:cs typeface="Times New Roman" pitchFamily="18" charset="0"/>
              </a:rPr>
              <a:t>указывается «Пересечения с территориальными зонами», при этом действие град регламентов не распространяется на объекты являющиеся объектом кадастровых работ (линейные объекты);</a:t>
            </a:r>
          </a:p>
          <a:p>
            <a:pPr lvl="0" indent="352425" algn="just"/>
            <a:r>
              <a:rPr lang="ru-RU" sz="2200" dirty="0" smtClean="0">
                <a:latin typeface="Times New Roman" pitchFamily="18" charset="0"/>
                <a:cs typeface="Times New Roman" pitchFamily="18" charset="0"/>
              </a:rPr>
              <a:t>проводили проверку межевого плана, по которому впоследствии получили решение о приостановлении кадастрового учета в связи с наложением на смежный земельный участок, при этом проверка на сервисе не выявила никаких наложений и пересечений;</a:t>
            </a:r>
          </a:p>
          <a:p>
            <a:pPr indent="352425" algn="just">
              <a:lnSpc>
                <a:spcPct val="150000"/>
              </a:lnSpc>
            </a:pPr>
            <a:endParaRPr lang="ru-RU" sz="2200" b="1" dirty="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563200"/>
            <a:ext cx="7776864" cy="5956246"/>
          </a:xfrm>
          <a:prstGeom prst="rect">
            <a:avLst/>
          </a:prstGeom>
        </p:spPr>
        <p:txBody>
          <a:bodyPr wrap="square">
            <a:spAutoFit/>
          </a:bodyPr>
          <a:lstStyle/>
          <a:p>
            <a:pPr lvl="0" indent="534988" algn="just"/>
            <a:r>
              <a:rPr lang="ru-RU" sz="2200" dirty="0" smtClean="0">
                <a:latin typeface="Times New Roman" pitchFamily="18" charset="0"/>
                <a:cs typeface="Times New Roman" pitchFamily="18" charset="0"/>
              </a:rPr>
              <a:t>при проверке межевого плана, подготовленного в отношении земельного участка под опорами ЛЭП, указывается ошибка: Повторяющиеся точки в описании объекта, которые фактически отсутствуют;</a:t>
            </a:r>
          </a:p>
          <a:p>
            <a:pPr lvl="0" indent="534988" algn="just"/>
            <a:r>
              <a:rPr lang="ru-RU" sz="2200" dirty="0" smtClean="0">
                <a:latin typeface="Times New Roman" pitchFamily="18" charset="0"/>
                <a:cs typeface="Times New Roman" pitchFamily="18" charset="0"/>
              </a:rPr>
              <a:t>«Самопересечение полигона» При необходимости формирования границ образуемых участков по границам земельных участков под опорами, где расстояние между  точками границ менее 0,01 м. Например, очень актуальна проблема при разделе земельных участков, когда данные точки не только смежные, но и присутствуют в исходном участке. </a:t>
            </a:r>
          </a:p>
          <a:p>
            <a:pPr lvl="0" indent="534988" algn="just"/>
            <a:r>
              <a:rPr lang="ru-RU" sz="2200" dirty="0" smtClean="0">
                <a:latin typeface="Times New Roman" pitchFamily="18" charset="0"/>
                <a:cs typeface="Times New Roman" pitchFamily="18" charset="0"/>
              </a:rPr>
              <a:t>при образовании земельного участка в результате раздела одновременно меняется разрешенное использование. При этом выдается ошибка: «Сведения о разрешенном виде использования образуемого участка :ЗУ1 "142007000000" не соответствуют сведениям ГКН о виде разрешенного использования исходного земельного участка»;</a:t>
            </a:r>
          </a:p>
          <a:p>
            <a:pPr indent="352425" algn="just">
              <a:lnSpc>
                <a:spcPct val="150000"/>
              </a:lnSpc>
            </a:pPr>
            <a:endParaRPr lang="ru-RU" sz="2200" b="1" dirty="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548680"/>
            <a:ext cx="7776864" cy="5909310"/>
          </a:xfrm>
          <a:prstGeom prst="rect">
            <a:avLst/>
          </a:prstGeom>
        </p:spPr>
        <p:txBody>
          <a:bodyPr wrap="square">
            <a:spAutoFit/>
          </a:bodyPr>
          <a:lstStyle/>
          <a:p>
            <a:pPr lvl="0" indent="534988" algn="just"/>
            <a:r>
              <a:rPr lang="ru-RU" sz="2100" dirty="0" smtClean="0">
                <a:latin typeface="Times New Roman" pitchFamily="18" charset="0"/>
                <a:cs typeface="Times New Roman" pitchFamily="18" charset="0"/>
              </a:rPr>
              <a:t>ошибка «не указан кадастровый номер земельного участка, из которого образован земельный участок», при этом образование осуществляется «Из земель»;</a:t>
            </a:r>
          </a:p>
          <a:p>
            <a:pPr lvl="0" indent="534988" algn="just"/>
            <a:r>
              <a:rPr lang="ru-RU" sz="2100" dirty="0" smtClean="0">
                <a:latin typeface="Times New Roman" pitchFamily="18" charset="0"/>
                <a:cs typeface="Times New Roman" pitchFamily="18" charset="0"/>
              </a:rPr>
              <a:t>высвечивается ошибка «проверяемый земельный участок не входит в кадастровый квартал полностью»,  при этом земельный участок действительно расположен в нескольких кадастровых кварталах и в межевом плане указан кадастровый квартал на уровне «нулевого»;</a:t>
            </a:r>
          </a:p>
          <a:p>
            <a:pPr lvl="0" indent="534988" algn="just"/>
            <a:r>
              <a:rPr lang="ru-RU" sz="2100" dirty="0" smtClean="0">
                <a:latin typeface="Times New Roman" pitchFamily="18" charset="0"/>
                <a:cs typeface="Times New Roman" pitchFamily="18" charset="0"/>
              </a:rPr>
              <a:t>в отношении единого землепользования указывается ошибка: контуры указанного ЗУ отсутствуют среди актуальных, но согласно утвержденной ХМЛ схеме, необходимо указывать номер единого землепользования, а не обособленных земельных участков, при этом про последние высвечивается информация «указаны не все земельные участки»;</a:t>
            </a:r>
          </a:p>
          <a:p>
            <a:pPr indent="534988" algn="just"/>
            <a:r>
              <a:rPr lang="ru-RU" sz="2100" dirty="0" smtClean="0">
                <a:latin typeface="Times New Roman" pitchFamily="18" charset="0"/>
                <a:cs typeface="Times New Roman" pitchFamily="18" charset="0"/>
              </a:rPr>
              <a:t>заявлено, что ЛК КИ осуществляет проверку по всем параметрам (критериям), однако в протоколе при проверке окружного сооружения указано, что в рамках анализа объекта «проверка проведена частично»</a:t>
            </a:r>
            <a:endParaRPr lang="ru-RU" sz="2100" b="1" dirty="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3"/>
          <p:cNvSpPr>
            <a:spLocks noGrp="1" noChangeArrowheads="1"/>
          </p:cNvSpPr>
          <p:nvPr>
            <p:ph idx="1"/>
          </p:nvPr>
        </p:nvSpPr>
        <p:spPr>
          <a:xfrm>
            <a:off x="1042988" y="1341438"/>
            <a:ext cx="6799262" cy="3444875"/>
          </a:xfrm>
        </p:spPr>
        <p:txBody>
          <a:bodyPr/>
          <a:lstStyle/>
          <a:p>
            <a:pPr algn="ctr" eaLnBrk="1" hangingPunct="1">
              <a:buFontTx/>
              <a:buNone/>
            </a:pPr>
            <a:endParaRPr lang="ru-RU" sz="4000" smtClean="0"/>
          </a:p>
          <a:p>
            <a:pPr algn="ctr" eaLnBrk="1" hangingPunct="1">
              <a:buFontTx/>
              <a:buNone/>
            </a:pPr>
            <a:endParaRPr lang="ru-RU" sz="4000" smtClean="0"/>
          </a:p>
          <a:p>
            <a:pPr algn="ctr" eaLnBrk="1" hangingPunct="1">
              <a:buFontTx/>
              <a:buNone/>
            </a:pPr>
            <a:r>
              <a:rPr lang="ru-RU" sz="5000" smtClean="0"/>
              <a:t>Благодарю за внимание!</a:t>
            </a:r>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3"/>
          <p:cNvSpPr txBox="1">
            <a:spLocks noChangeArrowheads="1"/>
          </p:cNvSpPr>
          <p:nvPr/>
        </p:nvSpPr>
        <p:spPr bwMode="auto">
          <a:xfrm>
            <a:off x="487363" y="566738"/>
            <a:ext cx="8064500" cy="774700"/>
          </a:xfrm>
          <a:prstGeom prst="rect">
            <a:avLst/>
          </a:prstGeom>
          <a:noFill/>
          <a:ln w="9525">
            <a:noFill/>
            <a:miter lim="800000"/>
            <a:headEnd/>
            <a:tailEnd/>
          </a:ln>
        </p:spPr>
        <p:txBody>
          <a:bodyPr/>
          <a:lstStyle/>
          <a:p>
            <a:pPr algn="ctr"/>
            <a:endParaRPr lang="ru-RU" sz="2400" b="1" dirty="0" smtClean="0">
              <a:latin typeface="Times New Roman" pitchFamily="18" charset="0"/>
              <a:cs typeface="Times New Roman" pitchFamily="18" charset="0"/>
            </a:endParaRPr>
          </a:p>
          <a:p>
            <a:pPr algn="ctr"/>
            <a:r>
              <a:rPr lang="ru-RU" sz="2400" b="1" dirty="0" smtClean="0">
                <a:latin typeface="Times New Roman" pitchFamily="18" charset="0"/>
                <a:cs typeface="Times New Roman" pitchFamily="18" charset="0"/>
              </a:rPr>
              <a:t>ОПИСАНИЕ </a:t>
            </a:r>
            <a:r>
              <a:rPr lang="ru-RU" sz="2400" b="1" dirty="0" smtClean="0">
                <a:latin typeface="Times New Roman" pitchFamily="18" charset="0"/>
                <a:cs typeface="Times New Roman" pitchFamily="18" charset="0"/>
              </a:rPr>
              <a:t>СЕРВИСА </a:t>
            </a:r>
            <a:endParaRPr lang="ru-RU" sz="2400" dirty="0" smtClean="0">
              <a:latin typeface="Times New Roman" pitchFamily="18" charset="0"/>
              <a:cs typeface="Times New Roman" pitchFamily="18" charset="0"/>
            </a:endParaRPr>
          </a:p>
          <a:p>
            <a:pPr algn="ctr"/>
            <a:r>
              <a:rPr lang="ru-RU" sz="2400" b="1" dirty="0" smtClean="0">
                <a:latin typeface="Times New Roman" pitchFamily="18" charset="0"/>
                <a:cs typeface="Times New Roman" pitchFamily="18" charset="0"/>
              </a:rPr>
              <a:t>«ЛИЧНЫЙ КАБИНЕТ КАДАСТРОВОГО ИНЖЕНЕРА»</a:t>
            </a:r>
            <a:endParaRPr lang="ru-RU" sz="2400" b="1" dirty="0">
              <a:solidFill>
                <a:srgbClr val="262626"/>
              </a:solidFill>
              <a:latin typeface="Times New Roman" pitchFamily="18" charset="0"/>
              <a:cs typeface="Times New Roman" pitchFamily="18" charset="0"/>
            </a:endParaRPr>
          </a:p>
        </p:txBody>
      </p:sp>
      <p:sp>
        <p:nvSpPr>
          <p:cNvPr id="2" name="Прямоугольник 1"/>
          <p:cNvSpPr/>
          <p:nvPr/>
        </p:nvSpPr>
        <p:spPr>
          <a:xfrm>
            <a:off x="757514" y="2204864"/>
            <a:ext cx="7776864" cy="3416320"/>
          </a:xfrm>
          <a:prstGeom prst="rect">
            <a:avLst/>
          </a:prstGeom>
        </p:spPr>
        <p:txBody>
          <a:bodyPr wrap="square">
            <a:spAutoFit/>
          </a:bodyPr>
          <a:lstStyle/>
          <a:p>
            <a:endParaRPr lang="ru-RU" sz="2400" dirty="0" smtClean="0">
              <a:latin typeface="Times New Roman" pitchFamily="18" charset="0"/>
              <a:cs typeface="Times New Roman" pitchFamily="18" charset="0"/>
            </a:endParaRPr>
          </a:p>
          <a:p>
            <a:endParaRPr lang="ru-RU" sz="2400" dirty="0" smtClean="0">
              <a:latin typeface="Times New Roman" pitchFamily="18" charset="0"/>
              <a:cs typeface="Times New Roman" pitchFamily="18" charset="0"/>
            </a:endParaRPr>
          </a:p>
          <a:p>
            <a:pPr indent="352425" algn="just"/>
            <a:r>
              <a:rPr lang="ru-RU" sz="2400" dirty="0" smtClean="0">
                <a:latin typeface="Times New Roman" pitchFamily="18" charset="0"/>
                <a:cs typeface="Times New Roman" pitchFamily="18" charset="0"/>
              </a:rPr>
              <a:t>«</a:t>
            </a:r>
            <a:r>
              <a:rPr lang="ru-RU" sz="2400" dirty="0" smtClean="0">
                <a:latin typeface="Times New Roman" pitchFamily="18" charset="0"/>
                <a:cs typeface="Times New Roman" pitchFamily="18" charset="0"/>
              </a:rPr>
              <a:t>Личный кабинет кадастрового инженера» является электронным сервисом, размещенном на портале Росреестра в сети «Интернет», призванным обеспечивать реализацию информационного взаимодействия кадастрового инженера с органом регистрации, в том числе в целях получения государственных услуг в электронном виде</a:t>
            </a:r>
            <a:r>
              <a:rPr lang="ru-RU" sz="2400" dirty="0" smtClean="0">
                <a:latin typeface="Times New Roman" pitchFamily="18" charset="0"/>
                <a:cs typeface="Times New Roman" pitchFamily="18" charset="0"/>
              </a:rPr>
              <a:t>.</a:t>
            </a:r>
            <a:endParaRPr lang="ru-RU" sz="2400" dirty="0" smtClean="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3"/>
          <p:cNvSpPr txBox="1">
            <a:spLocks noChangeArrowheads="1"/>
          </p:cNvSpPr>
          <p:nvPr/>
        </p:nvSpPr>
        <p:spPr bwMode="auto">
          <a:xfrm>
            <a:off x="611188" y="592138"/>
            <a:ext cx="7921625" cy="820737"/>
          </a:xfrm>
          <a:prstGeom prst="rect">
            <a:avLst/>
          </a:prstGeom>
          <a:noFill/>
          <a:ln w="9525">
            <a:noFill/>
            <a:miter lim="800000"/>
            <a:headEnd/>
            <a:tailEnd/>
          </a:ln>
        </p:spPr>
        <p:txBody>
          <a:bodyPr/>
          <a:lstStyle/>
          <a:p>
            <a:pPr marL="609600" indent="-609600" algn="ctr" defTabSz="457200">
              <a:lnSpc>
                <a:spcPct val="90000"/>
              </a:lnSpc>
              <a:spcBef>
                <a:spcPct val="20000"/>
              </a:spcBef>
              <a:spcAft>
                <a:spcPts val="600"/>
              </a:spcAft>
              <a:buClr>
                <a:schemeClr val="accent1"/>
              </a:buClr>
              <a:buSzPct val="115000"/>
            </a:pPr>
            <a:endParaRPr lang="ru-RU" sz="3200" b="1" dirty="0">
              <a:solidFill>
                <a:srgbClr val="262626"/>
              </a:solidFill>
              <a:latin typeface="Times New Roman" pitchFamily="18" charset="0"/>
              <a:cs typeface="Times New Roman" pitchFamily="18" charset="0"/>
            </a:endParaRPr>
          </a:p>
        </p:txBody>
      </p:sp>
      <p:sp>
        <p:nvSpPr>
          <p:cNvPr id="35842" name="Rectangle 3"/>
          <p:cNvSpPr txBox="1">
            <a:spLocks noChangeArrowheads="1"/>
          </p:cNvSpPr>
          <p:nvPr/>
        </p:nvSpPr>
        <p:spPr bwMode="auto">
          <a:xfrm>
            <a:off x="628348" y="1002506"/>
            <a:ext cx="7921625" cy="5090790"/>
          </a:xfrm>
          <a:prstGeom prst="rect">
            <a:avLst/>
          </a:prstGeom>
          <a:noFill/>
          <a:ln w="9525">
            <a:noFill/>
            <a:miter lim="800000"/>
            <a:headEnd/>
            <a:tailEnd/>
          </a:ln>
        </p:spPr>
        <p:txBody>
          <a:bodyPr/>
          <a:lstStyle/>
          <a:p>
            <a:pPr indent="352425" algn="just"/>
            <a:r>
              <a:rPr lang="ru-RU" sz="2400" dirty="0" smtClean="0">
                <a:latin typeface="Times New Roman" pitchFamily="18" charset="0"/>
                <a:cs typeface="Times New Roman" pitchFamily="18" charset="0"/>
              </a:rPr>
              <a:t>Электронный сервис «Личный кабинет кадастрового инженера» позволяет кадастровому инженеру получать следующие виды услуг: </a:t>
            </a:r>
          </a:p>
          <a:p>
            <a:pPr lvl="0" indent="352425" algn="just"/>
            <a:r>
              <a:rPr lang="ru-RU" sz="2400" dirty="0" smtClean="0">
                <a:latin typeface="Times New Roman" pitchFamily="18" charset="0"/>
                <a:cs typeface="Times New Roman" pitchFamily="18" charset="0"/>
              </a:rPr>
              <a:t>1. осуществлять </a:t>
            </a:r>
            <a:r>
              <a:rPr lang="ru-RU" sz="2400" dirty="0" smtClean="0">
                <a:latin typeface="Times New Roman" pitchFamily="18" charset="0"/>
                <a:cs typeface="Times New Roman" pitchFamily="18" charset="0"/>
              </a:rPr>
              <a:t>предварительную автоматизированную проверку межевых и технических планов, карт-планов территории, актов обследований, в том числе просматривать историю проведенных предварительных проверок и протоколы проверок;</a:t>
            </a:r>
          </a:p>
          <a:p>
            <a:pPr lvl="0" indent="352425" algn="just"/>
            <a:r>
              <a:rPr lang="ru-RU" sz="2400" dirty="0" smtClean="0">
                <a:latin typeface="Times New Roman" pitchFamily="18" charset="0"/>
                <a:cs typeface="Times New Roman" pitchFamily="18" charset="0"/>
              </a:rPr>
              <a:t>2. помещать </a:t>
            </a:r>
            <a:r>
              <a:rPr lang="ru-RU" sz="2400" dirty="0" smtClean="0">
                <a:latin typeface="Times New Roman" pitchFamily="18" charset="0"/>
                <a:cs typeface="Times New Roman" pitchFamily="18" charset="0"/>
              </a:rPr>
              <a:t>пакет проверенных документов на временное хранение в электронное хранилище;</a:t>
            </a:r>
          </a:p>
          <a:p>
            <a:pPr indent="352425" algn="just"/>
            <a:r>
              <a:rPr lang="ru-RU" sz="2400" dirty="0" smtClean="0">
                <a:latin typeface="Times New Roman" pitchFamily="18" charset="0"/>
                <a:cs typeface="Times New Roman" pitchFamily="18" charset="0"/>
              </a:rPr>
              <a:t>3. просматривать </a:t>
            </a:r>
            <a:r>
              <a:rPr lang="ru-RU" sz="2400" dirty="0" smtClean="0">
                <a:latin typeface="Times New Roman" pitchFamily="18" charset="0"/>
                <a:cs typeface="Times New Roman" pitchFamily="18" charset="0"/>
              </a:rPr>
              <a:t>информацию о результатах своей профессиональной деятельности;</a:t>
            </a:r>
            <a:endParaRPr lang="ru-RU" sz="2400" b="1" dirty="0">
              <a:solidFill>
                <a:srgbClr val="262626"/>
              </a:solidFill>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3"/>
          <p:cNvSpPr txBox="1">
            <a:spLocks noChangeArrowheads="1"/>
          </p:cNvSpPr>
          <p:nvPr/>
        </p:nvSpPr>
        <p:spPr bwMode="auto">
          <a:xfrm>
            <a:off x="539750" y="549275"/>
            <a:ext cx="8064500" cy="700088"/>
          </a:xfrm>
          <a:prstGeom prst="rect">
            <a:avLst/>
          </a:prstGeom>
          <a:noFill/>
          <a:ln w="9525">
            <a:noFill/>
            <a:miter lim="800000"/>
            <a:headEnd/>
            <a:tailEnd/>
          </a:ln>
        </p:spPr>
        <p:txBody>
          <a:bodyPr/>
          <a:lstStyle/>
          <a:p>
            <a:pPr marL="609600" indent="-609600" defTabSz="457200">
              <a:lnSpc>
                <a:spcPct val="90000"/>
              </a:lnSpc>
              <a:spcBef>
                <a:spcPct val="20000"/>
              </a:spcBef>
              <a:spcAft>
                <a:spcPts val="600"/>
              </a:spcAft>
              <a:buClr>
                <a:schemeClr val="accent1"/>
              </a:buClr>
              <a:buSzPct val="115000"/>
            </a:pPr>
            <a:endParaRPr lang="ru-RU" b="1">
              <a:solidFill>
                <a:srgbClr val="262626"/>
              </a:solidFill>
              <a:latin typeface="Garamond" pitchFamily="18" charset="0"/>
            </a:endParaRPr>
          </a:p>
        </p:txBody>
      </p:sp>
      <p:sp>
        <p:nvSpPr>
          <p:cNvPr id="11" name="Rectangle 3"/>
          <p:cNvSpPr txBox="1">
            <a:spLocks noChangeArrowheads="1"/>
          </p:cNvSpPr>
          <p:nvPr/>
        </p:nvSpPr>
        <p:spPr>
          <a:xfrm>
            <a:off x="899592" y="836712"/>
            <a:ext cx="7488113" cy="5019328"/>
          </a:xfrm>
          <a:prstGeom prst="rect">
            <a:avLst/>
          </a:prstGeom>
        </p:spPr>
        <p:txBody>
          <a:bodyPr>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180975" lvl="0" indent="354013" algn="just">
              <a:buNone/>
            </a:pPr>
            <a:r>
              <a:rPr lang="ru-RU" dirty="0" smtClean="0">
                <a:latin typeface="Times New Roman" pitchFamily="18" charset="0"/>
                <a:cs typeface="Times New Roman" pitchFamily="18" charset="0"/>
              </a:rPr>
              <a:t>4. получать </a:t>
            </a:r>
            <a:r>
              <a:rPr lang="ru-RU" dirty="0" smtClean="0">
                <a:latin typeface="Times New Roman" pitchFamily="18" charset="0"/>
                <a:cs typeface="Times New Roman" pitchFamily="18" charset="0"/>
              </a:rPr>
              <a:t>услуги Росреестра в электронном виде;</a:t>
            </a:r>
          </a:p>
          <a:p>
            <a:pPr marL="180975" lvl="0" indent="354013" algn="just">
              <a:buNone/>
            </a:pPr>
            <a:r>
              <a:rPr lang="ru-RU" dirty="0" smtClean="0">
                <a:latin typeface="Times New Roman" pitchFamily="18" charset="0"/>
                <a:cs typeface="Times New Roman" pitchFamily="18" charset="0"/>
              </a:rPr>
              <a:t>5. осуществлять </a:t>
            </a:r>
            <a:r>
              <a:rPr lang="ru-RU" dirty="0" smtClean="0">
                <a:latin typeface="Times New Roman" pitchFamily="18" charset="0"/>
                <a:cs typeface="Times New Roman" pitchFamily="18" charset="0"/>
              </a:rPr>
              <a:t>подготовку схемы расположения земельного участка, земельных участков на кадастровом плане территории (далее – СРЗУ) в форме электронного документа;</a:t>
            </a:r>
          </a:p>
          <a:p>
            <a:pPr marL="180975" lvl="0" indent="354013" algn="just">
              <a:buNone/>
            </a:pPr>
            <a:r>
              <a:rPr lang="ru-RU" dirty="0" smtClean="0">
                <a:latin typeface="Times New Roman" pitchFamily="18" charset="0"/>
                <a:cs typeface="Times New Roman" pitchFamily="18" charset="0"/>
              </a:rPr>
              <a:t>6. отслеживать </a:t>
            </a:r>
            <a:r>
              <a:rPr lang="ru-RU" dirty="0" smtClean="0">
                <a:latin typeface="Times New Roman" pitchFamily="18" charset="0"/>
                <a:cs typeface="Times New Roman" pitchFamily="18" charset="0"/>
              </a:rPr>
              <a:t>статус исполнения государственной услуги в случае подачи заявления посредством сервиса «Личный кабинет кадастрового инженера»;</a:t>
            </a:r>
          </a:p>
          <a:p>
            <a:pPr marL="180975" lvl="0" indent="354013" algn="just">
              <a:buNone/>
            </a:pPr>
            <a:r>
              <a:rPr lang="ru-RU" dirty="0" smtClean="0">
                <a:latin typeface="Times New Roman" pitchFamily="18" charset="0"/>
                <a:cs typeface="Times New Roman" pitchFamily="18" charset="0"/>
              </a:rPr>
              <a:t>7. записываться </a:t>
            </a:r>
            <a:r>
              <a:rPr lang="ru-RU" dirty="0" smtClean="0">
                <a:latin typeface="Times New Roman" pitchFamily="18" charset="0"/>
                <a:cs typeface="Times New Roman" pitchFamily="18" charset="0"/>
              </a:rPr>
              <a:t>на прием в офисы приема-выдачи органа регистрации прав</a:t>
            </a:r>
            <a:r>
              <a:rPr lang="ru-RU" dirty="0" smtClean="0">
                <a:latin typeface="Times New Roman" pitchFamily="18" charset="0"/>
                <a:cs typeface="Times New Roman" pitchFamily="18" charset="0"/>
              </a:rPr>
              <a:t>;</a:t>
            </a:r>
            <a:endParaRPr lang="ru-RU" dirty="0" smtClean="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3"/>
          <p:cNvSpPr txBox="1">
            <a:spLocks noChangeArrowheads="1"/>
          </p:cNvSpPr>
          <p:nvPr/>
        </p:nvSpPr>
        <p:spPr bwMode="auto">
          <a:xfrm>
            <a:off x="899592" y="548680"/>
            <a:ext cx="7560840" cy="5760640"/>
          </a:xfrm>
          <a:prstGeom prst="rect">
            <a:avLst/>
          </a:prstGeom>
          <a:noFill/>
          <a:ln w="9525">
            <a:noFill/>
            <a:miter lim="800000"/>
            <a:headEnd/>
            <a:tailEnd/>
          </a:ln>
        </p:spPr>
        <p:txBody>
          <a:bodyPr/>
          <a:lstStyle/>
          <a:p>
            <a:pPr lvl="0" indent="352425" algn="just"/>
            <a:r>
              <a:rPr lang="ru-RU" sz="2400" dirty="0" smtClean="0">
                <a:latin typeface="Times New Roman" pitchFamily="18" charset="0"/>
                <a:cs typeface="Times New Roman" pitchFamily="18" charset="0"/>
              </a:rPr>
              <a:t>8. получать </a:t>
            </a:r>
            <a:r>
              <a:rPr lang="ru-RU" sz="2400" dirty="0" smtClean="0">
                <a:latin typeface="Times New Roman" pitchFamily="18" charset="0"/>
                <a:cs typeface="Times New Roman" pitchFamily="18" charset="0"/>
              </a:rPr>
              <a:t>уведомления:</a:t>
            </a:r>
          </a:p>
          <a:p>
            <a:pPr indent="352425" algn="just"/>
            <a:r>
              <a:rPr lang="ru-RU" sz="2400" dirty="0" smtClean="0">
                <a:latin typeface="Times New Roman" pitchFamily="18" charset="0"/>
                <a:cs typeface="Times New Roman" pitchFamily="18" charset="0"/>
              </a:rPr>
              <a:t>- о ходе исполнения государственных услуг (для заявок, поданных  посредством сервиса «Личный кабинет кадастрового инженера»);</a:t>
            </a:r>
          </a:p>
          <a:p>
            <a:pPr indent="352425" algn="just"/>
            <a:r>
              <a:rPr lang="ru-RU" sz="2400" dirty="0" smtClean="0">
                <a:latin typeface="Times New Roman" pitchFamily="18" charset="0"/>
                <a:cs typeface="Times New Roman" pitchFamily="18" charset="0"/>
              </a:rPr>
              <a:t>- об осуществлении предварительной записи на прием;</a:t>
            </a:r>
          </a:p>
          <a:p>
            <a:pPr indent="352425" algn="just"/>
            <a:r>
              <a:rPr lang="ru-RU" sz="2400" dirty="0" smtClean="0">
                <a:latin typeface="Times New Roman" pitchFamily="18" charset="0"/>
                <a:cs typeface="Times New Roman" pitchFamily="18" charset="0"/>
              </a:rPr>
              <a:t>- о поступлении оплаты за использование сервиса «Личный кабинет кадастрового инженера», в том числе за подготовку СРЗУ;</a:t>
            </a:r>
          </a:p>
          <a:p>
            <a:pPr lvl="0" indent="352425" algn="just"/>
            <a:r>
              <a:rPr lang="ru-RU" sz="2400" dirty="0" smtClean="0">
                <a:latin typeface="Times New Roman" pitchFamily="18" charset="0"/>
                <a:cs typeface="Times New Roman" pitchFamily="18" charset="0"/>
              </a:rPr>
              <a:t>9. вносить </a:t>
            </a:r>
            <a:r>
              <a:rPr lang="ru-RU" sz="2400" dirty="0" smtClean="0">
                <a:latin typeface="Times New Roman" pitchFamily="18" charset="0"/>
                <a:cs typeface="Times New Roman" pitchFamily="18" charset="0"/>
              </a:rPr>
              <a:t>плату за использование сервиса «Личный кабинет кадастрового инженера», в том числе за подготовку СРЗУ.</a:t>
            </a:r>
          </a:p>
          <a:p>
            <a:pPr defTabSz="457200">
              <a:lnSpc>
                <a:spcPct val="120000"/>
              </a:lnSpc>
              <a:spcBef>
                <a:spcPct val="20000"/>
              </a:spcBef>
              <a:spcAft>
                <a:spcPts val="600"/>
              </a:spcAft>
              <a:buClr>
                <a:schemeClr val="accent1"/>
              </a:buClr>
              <a:buSzPct val="115000"/>
              <a:buFont typeface="Arial" charset="0"/>
              <a:buNone/>
            </a:pPr>
            <a:endParaRPr lang="ru-RU" sz="2800" dirty="0">
              <a:solidFill>
                <a:srgbClr val="262626"/>
              </a:solidFill>
              <a:latin typeface="Times New Roman" pitchFamily="18" charset="0"/>
              <a:cs typeface="Times New Roman" pitchFamily="18" charset="0"/>
            </a:endParaRPr>
          </a:p>
        </p:txBody>
      </p:sp>
      <p:sp>
        <p:nvSpPr>
          <p:cNvPr id="37890" name="Rectangle 3"/>
          <p:cNvSpPr txBox="1">
            <a:spLocks noChangeArrowheads="1"/>
          </p:cNvSpPr>
          <p:nvPr/>
        </p:nvSpPr>
        <p:spPr bwMode="auto">
          <a:xfrm>
            <a:off x="1908175" y="-25400"/>
            <a:ext cx="5727700" cy="700088"/>
          </a:xfrm>
          <a:prstGeom prst="rect">
            <a:avLst/>
          </a:prstGeom>
          <a:noFill/>
          <a:ln w="9525">
            <a:noFill/>
            <a:miter lim="800000"/>
            <a:headEnd/>
            <a:tailEnd/>
          </a:ln>
        </p:spPr>
        <p:txBody>
          <a:bodyPr/>
          <a:lstStyle/>
          <a:p>
            <a:pPr marL="609600" indent="-609600" defTabSz="457200">
              <a:lnSpc>
                <a:spcPct val="90000"/>
              </a:lnSpc>
              <a:spcBef>
                <a:spcPct val="20000"/>
              </a:spcBef>
              <a:spcAft>
                <a:spcPts val="600"/>
              </a:spcAft>
              <a:buClr>
                <a:schemeClr val="accent1"/>
              </a:buClr>
              <a:buSzPct val="115000"/>
            </a:pPr>
            <a:endParaRPr lang="ru-RU" b="1">
              <a:solidFill>
                <a:srgbClr val="262626"/>
              </a:solidFill>
              <a:latin typeface="Garamond" pitchFamily="18" charset="0"/>
            </a:endParaRPr>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404664"/>
            <a:ext cx="7776864" cy="6309420"/>
          </a:xfrm>
          <a:prstGeom prst="rect">
            <a:avLst/>
          </a:prstGeom>
        </p:spPr>
        <p:txBody>
          <a:bodyPr wrap="square">
            <a:spAutoFit/>
          </a:bodyPr>
          <a:lstStyle/>
          <a:p>
            <a:pPr indent="352425" algn="just"/>
            <a:r>
              <a:rPr lang="ru-RU" sz="1900" dirty="0" smtClean="0">
                <a:latin typeface="Times New Roman" pitchFamily="18" charset="0"/>
                <a:cs typeface="Times New Roman" pitchFamily="18" charset="0"/>
              </a:rPr>
              <a:t>Для получения услуг посредством сервиса «Личный кабинет кадастрового инженера» кадастровый инженер должен зарегистрироваться в сервисе посредством единой системы идентификации и аутентификации (далее – ЕСИА).</a:t>
            </a:r>
          </a:p>
          <a:p>
            <a:pPr indent="352425" algn="just"/>
            <a:r>
              <a:rPr lang="ru-RU" sz="1900" dirty="0" smtClean="0">
                <a:latin typeface="Times New Roman" pitchFamily="18" charset="0"/>
                <a:cs typeface="Times New Roman" pitchFamily="18" charset="0"/>
              </a:rPr>
              <a:t>Личный кабинет каждого кадастрового инженера идентифицируется профилем пользователя, содержащего набор информации, получаемой из ЕСИА:</a:t>
            </a:r>
          </a:p>
          <a:p>
            <a:pPr lvl="0" indent="352425" algn="just"/>
            <a:r>
              <a:rPr lang="ru-RU" sz="1900" dirty="0" smtClean="0">
                <a:latin typeface="Times New Roman" pitchFamily="18" charset="0"/>
                <a:cs typeface="Times New Roman" pitchFamily="18" charset="0"/>
              </a:rPr>
              <a:t>фамилия, имя, отчество;</a:t>
            </a:r>
          </a:p>
          <a:p>
            <a:pPr lvl="0" indent="352425" algn="just"/>
            <a:r>
              <a:rPr lang="ru-RU" sz="1900" dirty="0" smtClean="0">
                <a:latin typeface="Times New Roman" pitchFamily="18" charset="0"/>
                <a:cs typeface="Times New Roman" pitchFamily="18" charset="0"/>
              </a:rPr>
              <a:t>роль (кадастровый инженер);</a:t>
            </a:r>
          </a:p>
          <a:p>
            <a:pPr lvl="0" indent="352425" algn="just"/>
            <a:r>
              <a:rPr lang="ru-RU" sz="1900" dirty="0" smtClean="0">
                <a:latin typeface="Times New Roman" pitchFamily="18" charset="0"/>
                <a:cs typeface="Times New Roman" pitchFamily="18" charset="0"/>
              </a:rPr>
              <a:t> номер квалификационного аттестата;</a:t>
            </a:r>
          </a:p>
          <a:p>
            <a:pPr lvl="0" indent="352425" algn="just"/>
            <a:r>
              <a:rPr lang="ru-RU" sz="1900" dirty="0" smtClean="0">
                <a:latin typeface="Times New Roman" pitchFamily="18" charset="0"/>
                <a:cs typeface="Times New Roman" pitchFamily="18" charset="0"/>
              </a:rPr>
              <a:t> пол;</a:t>
            </a:r>
          </a:p>
          <a:p>
            <a:pPr lvl="0" indent="352425" algn="just"/>
            <a:r>
              <a:rPr lang="ru-RU" sz="1900" dirty="0" smtClean="0">
                <a:latin typeface="Times New Roman" pitchFamily="18" charset="0"/>
                <a:cs typeface="Times New Roman" pitchFamily="18" charset="0"/>
              </a:rPr>
              <a:t> дата рождения;</a:t>
            </a:r>
          </a:p>
          <a:p>
            <a:pPr lvl="0" indent="352425" algn="just"/>
            <a:r>
              <a:rPr lang="ru-RU" sz="1900" dirty="0" smtClean="0">
                <a:latin typeface="Times New Roman" pitchFamily="18" charset="0"/>
                <a:cs typeface="Times New Roman" pitchFamily="18" charset="0"/>
              </a:rPr>
              <a:t> гражданство;</a:t>
            </a:r>
          </a:p>
          <a:p>
            <a:pPr lvl="0" indent="352425" algn="just"/>
            <a:r>
              <a:rPr lang="ru-RU" sz="1900" dirty="0" smtClean="0">
                <a:latin typeface="Times New Roman" pitchFamily="18" charset="0"/>
                <a:cs typeface="Times New Roman" pitchFamily="18" charset="0"/>
              </a:rPr>
              <a:t> реквизиты документа, удостоверяющего личность;</a:t>
            </a:r>
          </a:p>
          <a:p>
            <a:pPr lvl="0" indent="352425" algn="just"/>
            <a:r>
              <a:rPr lang="ru-RU" sz="1900" dirty="0" smtClean="0">
                <a:latin typeface="Times New Roman" pitchFamily="18" charset="0"/>
                <a:cs typeface="Times New Roman" pitchFamily="18" charset="0"/>
              </a:rPr>
              <a:t> СНИЛС;</a:t>
            </a:r>
          </a:p>
          <a:p>
            <a:pPr lvl="0" indent="352425" algn="just"/>
            <a:r>
              <a:rPr lang="ru-RU" sz="1900" dirty="0" smtClean="0">
                <a:latin typeface="Times New Roman" pitchFamily="18" charset="0"/>
                <a:cs typeface="Times New Roman" pitchFamily="18" charset="0"/>
              </a:rPr>
              <a:t> ИНН;</a:t>
            </a:r>
          </a:p>
          <a:p>
            <a:pPr lvl="0" indent="352425" algn="just"/>
            <a:r>
              <a:rPr lang="ru-RU" sz="1900" dirty="0" smtClean="0">
                <a:latin typeface="Times New Roman" pitchFamily="18" charset="0"/>
                <a:cs typeface="Times New Roman" pitchFamily="18" charset="0"/>
              </a:rPr>
              <a:t>адрес регистрации;</a:t>
            </a:r>
          </a:p>
          <a:p>
            <a:pPr lvl="0" indent="352425" algn="just"/>
            <a:r>
              <a:rPr lang="ru-RU" sz="1900" dirty="0" smtClean="0">
                <a:latin typeface="Times New Roman" pitchFamily="18" charset="0"/>
                <a:cs typeface="Times New Roman" pitchFamily="18" charset="0"/>
              </a:rPr>
              <a:t>адрес места проживания;</a:t>
            </a:r>
          </a:p>
          <a:p>
            <a:pPr lvl="0" indent="352425" algn="just"/>
            <a:r>
              <a:rPr lang="ru-RU" sz="1900" dirty="0" smtClean="0">
                <a:latin typeface="Times New Roman" pitchFamily="18" charset="0"/>
                <a:cs typeface="Times New Roman" pitchFamily="18" charset="0"/>
              </a:rPr>
              <a:t>номер мобильного телефона; </a:t>
            </a:r>
          </a:p>
          <a:p>
            <a:pPr lvl="0" indent="352425" algn="just"/>
            <a:r>
              <a:rPr lang="ru-RU" sz="1900" dirty="0" smtClean="0">
                <a:latin typeface="Times New Roman" pitchFamily="18" charset="0"/>
                <a:cs typeface="Times New Roman" pitchFamily="18" charset="0"/>
              </a:rPr>
              <a:t>адрес электронной почты.</a:t>
            </a:r>
          </a:p>
          <a:p>
            <a:endParaRPr lang="ru-RU" sz="2400" b="1" dirty="0"/>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404664"/>
            <a:ext cx="7776864" cy="5786199"/>
          </a:xfrm>
          <a:prstGeom prst="rect">
            <a:avLst/>
          </a:prstGeom>
        </p:spPr>
        <p:txBody>
          <a:bodyPr wrap="square">
            <a:spAutoFit/>
          </a:bodyPr>
          <a:lstStyle/>
          <a:p>
            <a:pPr indent="352425" algn="just"/>
            <a:r>
              <a:rPr lang="ru-RU" sz="2400" dirty="0" smtClean="0">
                <a:latin typeface="Times New Roman" pitchFamily="18" charset="0"/>
                <a:cs typeface="Times New Roman" pitchFamily="18" charset="0"/>
              </a:rPr>
              <a:t>Использование сервиса «Личный кабинет кадастрового инженера» является платным. Плата взимается за предоставление следующих услуг:</a:t>
            </a:r>
          </a:p>
          <a:p>
            <a:pPr indent="352425" algn="just"/>
            <a:r>
              <a:rPr lang="ru-RU" sz="2400" dirty="0" smtClean="0">
                <a:latin typeface="Times New Roman" pitchFamily="18" charset="0"/>
                <a:cs typeface="Times New Roman" pitchFamily="18" charset="0"/>
              </a:rPr>
              <a:t>1) предварительная автоматизированная проверка межевых, технических планов, карт-планов территории, актов обследования;</a:t>
            </a:r>
          </a:p>
          <a:p>
            <a:pPr indent="352425" algn="just"/>
            <a:r>
              <a:rPr lang="ru-RU" sz="2400" dirty="0" smtClean="0">
                <a:latin typeface="Times New Roman" pitchFamily="18" charset="0"/>
                <a:cs typeface="Times New Roman" pitchFamily="18" charset="0"/>
              </a:rPr>
              <a:t>2) временное хранение указанных документов в электронном хранилище;</a:t>
            </a:r>
          </a:p>
          <a:p>
            <a:pPr indent="352425" algn="just"/>
            <a:r>
              <a:rPr lang="ru-RU" sz="2400" dirty="0" smtClean="0">
                <a:latin typeface="Times New Roman" pitchFamily="18" charset="0"/>
                <a:cs typeface="Times New Roman" pitchFamily="18" charset="0"/>
              </a:rPr>
              <a:t>3) подготовку СРЗУ в форме электронного документа.</a:t>
            </a:r>
          </a:p>
          <a:p>
            <a:pPr indent="352425" algn="just"/>
            <a:r>
              <a:rPr lang="ru-RU" sz="2200" dirty="0" smtClean="0">
                <a:latin typeface="Times New Roman" pitchFamily="18" charset="0"/>
                <a:cs typeface="Times New Roman" pitchFamily="18" charset="0"/>
              </a:rPr>
              <a:t>Получение вышеуказанных услуг невозможно без осуществления предварительной оплаты согласно количеству оказанных услуг, под которым подразумевается количество направленных на предварительную проверку межевых и технических планов, карт-планов территории, актов обследования, а также количество помещенных на временное хранение таких документов.</a:t>
            </a:r>
            <a:endParaRPr lang="ru-RU" sz="2200" b="1" dirty="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620688"/>
            <a:ext cx="7776864" cy="5878532"/>
          </a:xfrm>
          <a:prstGeom prst="rect">
            <a:avLst/>
          </a:prstGeom>
        </p:spPr>
        <p:txBody>
          <a:bodyPr wrap="square">
            <a:spAutoFit/>
          </a:bodyPr>
          <a:lstStyle/>
          <a:p>
            <a:pPr indent="352425" algn="ctr"/>
            <a:r>
              <a:rPr lang="ru-RU" sz="2200" b="1" dirty="0" smtClean="0">
                <a:latin typeface="Times New Roman" pitchFamily="18" charset="0"/>
                <a:cs typeface="Times New Roman" pitchFamily="18" charset="0"/>
              </a:rPr>
              <a:t>ОШИБКИ РАБОТЫ </a:t>
            </a:r>
            <a:r>
              <a:rPr lang="ru-RU" sz="2200" b="1" dirty="0" smtClean="0">
                <a:latin typeface="Times New Roman" pitchFamily="18" charset="0"/>
                <a:cs typeface="Times New Roman" pitchFamily="18" charset="0"/>
              </a:rPr>
              <a:t>ЭЛЕКТРОННОГО СЕРВИСА «</a:t>
            </a:r>
            <a:r>
              <a:rPr lang="ru-RU" sz="2200" b="1" dirty="0" smtClean="0">
                <a:latin typeface="Times New Roman" pitchFamily="18" charset="0"/>
                <a:cs typeface="Times New Roman" pitchFamily="18" charset="0"/>
              </a:rPr>
              <a:t>ЛИЧНЫЙ КАБИНЕТ КАДАСТРОВОГО </a:t>
            </a:r>
            <a:r>
              <a:rPr lang="ru-RU" sz="2200" b="1" dirty="0" smtClean="0">
                <a:latin typeface="Times New Roman" pitchFamily="18" charset="0"/>
                <a:cs typeface="Times New Roman" pitchFamily="18" charset="0"/>
              </a:rPr>
              <a:t>ИНЖЕНЕРА»</a:t>
            </a:r>
          </a:p>
          <a:p>
            <a:pPr indent="352425" algn="ctr"/>
            <a:r>
              <a:rPr lang="ru-RU" sz="2400" b="1" dirty="0" smtClean="0">
                <a:latin typeface="Times New Roman" pitchFamily="18" charset="0"/>
                <a:cs typeface="Times New Roman" pitchFamily="18" charset="0"/>
              </a:rPr>
              <a:t>Период </a:t>
            </a:r>
            <a:r>
              <a:rPr lang="ru-RU" sz="2400" b="1" dirty="0" smtClean="0">
                <a:latin typeface="Times New Roman" pitchFamily="18" charset="0"/>
                <a:cs typeface="Times New Roman" pitchFamily="18" charset="0"/>
              </a:rPr>
              <a:t>тестирования</a:t>
            </a:r>
            <a:r>
              <a:rPr lang="ru-RU" sz="2400" dirty="0" smtClean="0">
                <a:latin typeface="Times New Roman" pitchFamily="18" charset="0"/>
                <a:cs typeface="Times New Roman" pitchFamily="18" charset="0"/>
              </a:rPr>
              <a:t>: сентябрь – декабрь 2017 </a:t>
            </a:r>
            <a:r>
              <a:rPr lang="ru-RU" sz="2400" dirty="0" smtClean="0">
                <a:latin typeface="Times New Roman" pitchFamily="18" charset="0"/>
                <a:cs typeface="Times New Roman" pitchFamily="18" charset="0"/>
              </a:rPr>
              <a:t>года</a:t>
            </a:r>
          </a:p>
          <a:p>
            <a:pPr indent="352425" algn="just"/>
            <a:r>
              <a:rPr lang="ru-RU" sz="2200" b="1" i="1" u="sng" dirty="0" smtClean="0">
                <a:latin typeface="Times New Roman" pitchFamily="18" charset="0"/>
                <a:cs typeface="Times New Roman" pitchFamily="18" charset="0"/>
              </a:rPr>
              <a:t>Скорость и оплата работы сервиса</a:t>
            </a:r>
            <a:endParaRPr lang="ru-RU" sz="2200" b="1" dirty="0" smtClean="0">
              <a:latin typeface="Times New Roman" pitchFamily="18" charset="0"/>
              <a:cs typeface="Times New Roman" pitchFamily="18" charset="0"/>
            </a:endParaRPr>
          </a:p>
          <a:p>
            <a:pPr lvl="0" indent="352425" algn="just"/>
            <a:r>
              <a:rPr lang="ru-RU" sz="2200" dirty="0" smtClean="0">
                <a:latin typeface="Times New Roman" pitchFamily="18" charset="0"/>
                <a:cs typeface="Times New Roman" pitchFamily="18" charset="0"/>
              </a:rPr>
              <a:t>медленная работа сервиса; </a:t>
            </a:r>
            <a:endParaRPr lang="ru-RU" sz="2200" dirty="0" smtClean="0">
              <a:latin typeface="Times New Roman" pitchFamily="18" charset="0"/>
              <a:cs typeface="Times New Roman" pitchFamily="18" charset="0"/>
            </a:endParaRPr>
          </a:p>
          <a:p>
            <a:pPr lvl="0" indent="352425" algn="just"/>
            <a:r>
              <a:rPr lang="ru-RU" sz="2200" dirty="0" smtClean="0">
                <a:latin typeface="Times New Roman" pitchFamily="18" charset="0"/>
                <a:cs typeface="Times New Roman" pitchFamily="18" charset="0"/>
              </a:rPr>
              <a:t>при заказе сведений из ФГИС ЕГРН иногда происходит задержка обработки заявления до нескольких дней; </a:t>
            </a:r>
          </a:p>
          <a:p>
            <a:pPr lvl="0" indent="352425" algn="just"/>
            <a:r>
              <a:rPr lang="ru-RU" sz="2200" dirty="0" smtClean="0">
                <a:latin typeface="Times New Roman" pitchFamily="18" charset="0"/>
                <a:cs typeface="Times New Roman" pitchFamily="18" charset="0"/>
              </a:rPr>
              <a:t>многие из загруженных технических, межевых планов зависают и находятся на стадии "идет проверка" по несколько дней, при этом снимаются денежные средства за предоставление услуги;</a:t>
            </a:r>
          </a:p>
          <a:p>
            <a:pPr lvl="0" indent="352425" algn="just"/>
            <a:r>
              <a:rPr lang="ru-RU" sz="2200" dirty="0" smtClean="0">
                <a:latin typeface="Times New Roman" pitchFamily="18" charset="0"/>
                <a:cs typeface="Times New Roman" pitchFamily="18" charset="0"/>
              </a:rPr>
              <a:t>проблемы возникают на стадии оплаты: она идет длительное время, при единовременной оплате за двух кадастровых инженеров со счета одной организации, одна оплата шла неделю, вторую пришлось искать с помощью службы поддержки в течение двух недель;</a:t>
            </a:r>
          </a:p>
          <a:p>
            <a:pPr indent="352425" algn="ctr"/>
            <a:endParaRPr lang="ru-RU" sz="2200" b="1" dirty="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1124744"/>
            <a:ext cx="7776864" cy="4662815"/>
          </a:xfrm>
          <a:prstGeom prst="rect">
            <a:avLst/>
          </a:prstGeom>
        </p:spPr>
        <p:txBody>
          <a:bodyPr wrap="square">
            <a:spAutoFit/>
          </a:bodyPr>
          <a:lstStyle/>
          <a:p>
            <a:pPr indent="352425" algn="just">
              <a:lnSpc>
                <a:spcPct val="150000"/>
              </a:lnSpc>
            </a:pPr>
            <a:r>
              <a:rPr lang="ru-RU" sz="2200" b="1" i="1" u="sng" dirty="0" smtClean="0">
                <a:latin typeface="Times New Roman" pitchFamily="18" charset="0"/>
                <a:cs typeface="Times New Roman" pitchFamily="18" charset="0"/>
              </a:rPr>
              <a:t>Избыточные требования при работе сервиса</a:t>
            </a:r>
            <a:endParaRPr lang="ru-RU" sz="2200" b="1" dirty="0" smtClean="0">
              <a:latin typeface="Times New Roman" pitchFamily="18" charset="0"/>
              <a:cs typeface="Times New Roman" pitchFamily="18" charset="0"/>
            </a:endParaRPr>
          </a:p>
          <a:p>
            <a:pPr lvl="0" indent="352425" algn="just">
              <a:lnSpc>
                <a:spcPct val="150000"/>
              </a:lnSpc>
            </a:pPr>
            <a:r>
              <a:rPr lang="ru-RU" sz="2200" dirty="0" smtClean="0">
                <a:latin typeface="Times New Roman" pitchFamily="18" charset="0"/>
                <a:cs typeface="Times New Roman" pitchFamily="18" charset="0"/>
              </a:rPr>
              <a:t>при поиске объекта недвижимости по кадастровому номеру необходимо дополнительно заполнять обязательное поле "регион", которое является избыточным при поиске объектов;</a:t>
            </a:r>
          </a:p>
          <a:p>
            <a:pPr lvl="0" indent="352425" algn="just">
              <a:lnSpc>
                <a:spcPct val="150000"/>
              </a:lnSpc>
            </a:pPr>
            <a:r>
              <a:rPr lang="ru-RU" sz="2200" dirty="0" smtClean="0">
                <a:latin typeface="Times New Roman" pitchFamily="18" charset="0"/>
                <a:cs typeface="Times New Roman" pitchFamily="18" charset="0"/>
              </a:rPr>
              <a:t>при заказе сведений ЕГРН необходимо при очередном запросе заново вносить сведения о заявителе, заполнение которых требует много времени, особенно если несколько объектов.</a:t>
            </a:r>
          </a:p>
          <a:p>
            <a:pPr indent="352425" algn="just">
              <a:lnSpc>
                <a:spcPct val="150000"/>
              </a:lnSpc>
            </a:pPr>
            <a:endParaRPr lang="ru-RU" sz="2200" b="1" dirty="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Натуральные материалы">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 xmlns:thm15="http://schemas.microsoft.com/office/thememl/2012/main" name="Organic" id="{28CDC826-8792-45C0-861B-85EB3ADEDA33}" vid="{7DAC20F1-423D-49E2-BD0B-50532748BAD0}"/>
    </a:ext>
  </a:ext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11895</TotalTime>
  <Words>1177</Words>
  <Application>Microsoft Office PowerPoint</Application>
  <PresentationFormat>Экран (4:3)</PresentationFormat>
  <Paragraphs>73</Paragraphs>
  <Slides>15</Slides>
  <Notes>0</Notes>
  <HiddenSlides>0</HiddenSlides>
  <MMClips>0</MMClips>
  <ScaleCrop>false</ScaleCrop>
  <HeadingPairs>
    <vt:vector size="4" baseType="variant">
      <vt:variant>
        <vt:lpstr>Тема</vt:lpstr>
      </vt:variant>
      <vt:variant>
        <vt:i4>2</vt:i4>
      </vt:variant>
      <vt:variant>
        <vt:lpstr>Заголовки слайдов</vt:lpstr>
      </vt:variant>
      <vt:variant>
        <vt:i4>15</vt:i4>
      </vt:variant>
    </vt:vector>
  </HeadingPairs>
  <TitlesOfParts>
    <vt:vector size="17" baseType="lpstr">
      <vt:lpstr>Оформление по умолчанию</vt:lpstr>
      <vt:lpstr>Натуральные материалы</vt:lpstr>
      <vt:lpstr>Использование Личного кабинета кадастрового инженера: преимущества и существующие проблемы</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vector>
  </TitlesOfParts>
  <Company>123</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Технический учет и техническая инвентаризация объектов капитального строительства</dc:title>
  <dc:creator>sla</dc:creator>
  <cp:lastModifiedBy>knv</cp:lastModifiedBy>
  <cp:revision>1031</cp:revision>
  <dcterms:created xsi:type="dcterms:W3CDTF">2006-12-06T18:56:54Z</dcterms:created>
  <dcterms:modified xsi:type="dcterms:W3CDTF">2018-02-05T10:19:00Z</dcterms:modified>
</cp:coreProperties>
</file>