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3" r:id="rId2"/>
  </p:sldMasterIdLst>
  <p:notesMasterIdLst>
    <p:notesMasterId r:id="rId25"/>
  </p:notesMasterIdLst>
  <p:sldIdLst>
    <p:sldId id="257" r:id="rId3"/>
    <p:sldId id="284" r:id="rId4"/>
    <p:sldId id="291" r:id="rId5"/>
    <p:sldId id="303" r:id="rId6"/>
    <p:sldId id="304" r:id="rId7"/>
    <p:sldId id="316" r:id="rId8"/>
    <p:sldId id="305" r:id="rId9"/>
    <p:sldId id="315" r:id="rId10"/>
    <p:sldId id="307" r:id="rId11"/>
    <p:sldId id="317" r:id="rId12"/>
    <p:sldId id="306" r:id="rId13"/>
    <p:sldId id="318" r:id="rId14"/>
    <p:sldId id="308" r:id="rId15"/>
    <p:sldId id="319" r:id="rId16"/>
    <p:sldId id="309" r:id="rId17"/>
    <p:sldId id="320" r:id="rId18"/>
    <p:sldId id="310" r:id="rId19"/>
    <p:sldId id="311" r:id="rId20"/>
    <p:sldId id="312" r:id="rId21"/>
    <p:sldId id="313" r:id="rId22"/>
    <p:sldId id="314" r:id="rId23"/>
    <p:sldId id="283"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0B22A"/>
    <a:srgbClr val="0073B6"/>
    <a:srgbClr val="6FB12B"/>
    <a:srgbClr val="6EB229"/>
    <a:srgbClr val="015D93"/>
    <a:srgbClr val="006FB8"/>
    <a:srgbClr val="6FB22A"/>
    <a:srgbClr val="68BD4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6" autoAdjust="0"/>
  </p:normalViewPr>
  <p:slideViewPr>
    <p:cSldViewPr snapToGrid="0">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98999-C4BE-498D-B030-A90E99DCB07D}" type="doc">
      <dgm:prSet loTypeId="urn:microsoft.com/office/officeart/2005/8/layout/vList2" loCatId="list" qsTypeId="urn:microsoft.com/office/officeart/2005/8/quickstyle/3d2" qsCatId="3D" csTypeId="urn:microsoft.com/office/officeart/2005/8/colors/accent1_2#1" csCatId="accent1" phldr="1"/>
      <dgm:spPr/>
      <dgm:t>
        <a:bodyPr/>
        <a:lstStyle/>
        <a:p>
          <a:endParaRPr lang="ru-RU"/>
        </a:p>
      </dgm:t>
    </dgm:pt>
    <dgm:pt modelId="{F5184AE8-481A-4873-BEDD-8A18884F6904}">
      <dgm:prSet phldrT="[Текст]" custT="1"/>
      <dgm:spPr/>
      <dgm:t>
        <a:bodyPr/>
        <a:lstStyle/>
        <a:p>
          <a:r>
            <a:rPr lang="ru-RU" sz="1400" dirty="0" smtClean="0">
              <a:latin typeface="Arial Narrow" panose="020B0606020202030204" pitchFamily="34" charset="0"/>
            </a:rPr>
            <a:t>1) в границах населенного пункта;</a:t>
          </a:r>
          <a:endParaRPr lang="ru-RU" sz="1400" dirty="0">
            <a:latin typeface="Arial Narrow" panose="020B0606020202030204" pitchFamily="34" charset="0"/>
          </a:endParaRPr>
        </a:p>
      </dgm:t>
    </dgm:pt>
    <dgm:pt modelId="{9316A3D1-3E03-4ACF-BBD6-D30DCCAAF797}" type="parTrans" cxnId="{73E72DD7-EB10-416B-B11D-D8D0BA82FDB2}">
      <dgm:prSet/>
      <dgm:spPr/>
      <dgm:t>
        <a:bodyPr/>
        <a:lstStyle/>
        <a:p>
          <a:endParaRPr lang="ru-RU" sz="1400">
            <a:latin typeface="Arial Narrow" panose="020B0606020202030204" pitchFamily="34" charset="0"/>
          </a:endParaRPr>
        </a:p>
      </dgm:t>
    </dgm:pt>
    <dgm:pt modelId="{67450C62-0C87-4AAD-844C-670EC89FB2A5}" type="sibTrans" cxnId="{73E72DD7-EB10-416B-B11D-D8D0BA82FDB2}">
      <dgm:prSet/>
      <dgm:spPr/>
      <dgm:t>
        <a:bodyPr/>
        <a:lstStyle/>
        <a:p>
          <a:endParaRPr lang="ru-RU" sz="1400">
            <a:latin typeface="Arial Narrow" panose="020B0606020202030204" pitchFamily="34" charset="0"/>
          </a:endParaRPr>
        </a:p>
      </dgm:t>
    </dgm:pt>
    <dgm:pt modelId="{CFD88CCF-F985-4B62-A271-E7ABBDF02A37}">
      <dgm:prSet phldrT="[Текст]" custT="1"/>
      <dgm:spPr/>
      <dgm:t>
        <a:bodyPr/>
        <a:lstStyle/>
        <a:p>
          <a:r>
            <a:rPr lang="ru-RU" sz="1400" dirty="0" smtClean="0">
              <a:latin typeface="Arial Narrow" panose="020B0606020202030204" pitchFamily="34" charset="0"/>
            </a:rPr>
            <a:t>3) в границах территориальной зоны, сведения о границах которой внесены в Единый государственный реестр недвижимости;</a:t>
          </a:r>
        </a:p>
      </dgm:t>
    </dgm:pt>
    <dgm:pt modelId="{F803CB69-3216-4E29-A4EE-F4E5FB5D0551}" type="parTrans" cxnId="{AA658816-BE93-43F8-9E43-80C4B975A6F4}">
      <dgm:prSet/>
      <dgm:spPr/>
      <dgm:t>
        <a:bodyPr/>
        <a:lstStyle/>
        <a:p>
          <a:endParaRPr lang="ru-RU" sz="1400">
            <a:latin typeface="Arial Narrow" panose="020B0606020202030204" pitchFamily="34" charset="0"/>
          </a:endParaRPr>
        </a:p>
      </dgm:t>
    </dgm:pt>
    <dgm:pt modelId="{630ABF44-6E13-43BF-B81E-2D9327C88F40}" type="sibTrans" cxnId="{AA658816-BE93-43F8-9E43-80C4B975A6F4}">
      <dgm:prSet/>
      <dgm:spPr/>
      <dgm:t>
        <a:bodyPr/>
        <a:lstStyle/>
        <a:p>
          <a:endParaRPr lang="ru-RU" sz="1400">
            <a:latin typeface="Arial Narrow" panose="020B0606020202030204" pitchFamily="34" charset="0"/>
          </a:endParaRPr>
        </a:p>
      </dgm:t>
    </dgm:pt>
    <dgm:pt modelId="{427ED279-8826-4088-9155-AA84326D5DFB}">
      <dgm:prSet custT="1"/>
      <dgm:spPr/>
      <dgm:t>
        <a:bodyPr/>
        <a:lstStyle/>
        <a:p>
          <a:r>
            <a:rPr lang="ru-RU" sz="1400" dirty="0" smtClean="0">
              <a:latin typeface="Arial Narrow" panose="020B0606020202030204" pitchFamily="34" charset="0"/>
            </a:rPr>
            <a:t>5) в границах поселения, городского округа, межселенной территории, в которых сведения о границах лесничеств, лесопарков внесены в Единый государственный реестр </a:t>
          </a:r>
          <a:r>
            <a:rPr lang="ru-RU" sz="1400" dirty="0" err="1" smtClean="0">
              <a:latin typeface="Arial Narrow" panose="020B0606020202030204" pitchFamily="34" charset="0"/>
            </a:rPr>
            <a:t>недвижимости.рриториальной</a:t>
          </a:r>
          <a:r>
            <a:rPr lang="ru-RU" sz="1400" dirty="0" smtClean="0">
              <a:latin typeface="Arial Narrow" panose="020B0606020202030204" pitchFamily="34" charset="0"/>
            </a:rPr>
            <a:t> зоны, сведения о границах которой внесены в Единый государственный реестр недвижимости;</a:t>
          </a:r>
          <a:endParaRPr lang="ru-RU" sz="1400" dirty="0">
            <a:latin typeface="Arial Narrow" panose="020B0606020202030204" pitchFamily="34" charset="0"/>
          </a:endParaRPr>
        </a:p>
      </dgm:t>
    </dgm:pt>
    <dgm:pt modelId="{A6D748AE-1FB4-4CA2-BAEE-67072C63F992}" type="parTrans" cxnId="{61C147FA-4F85-46AD-8090-13A967FF430C}">
      <dgm:prSet/>
      <dgm:spPr/>
      <dgm:t>
        <a:bodyPr/>
        <a:lstStyle/>
        <a:p>
          <a:endParaRPr lang="ru-RU" sz="1400">
            <a:latin typeface="Arial Narrow" panose="020B0606020202030204" pitchFamily="34" charset="0"/>
          </a:endParaRPr>
        </a:p>
      </dgm:t>
    </dgm:pt>
    <dgm:pt modelId="{E5634055-754C-4D5B-820D-FA120BC751BA}" type="sibTrans" cxnId="{61C147FA-4F85-46AD-8090-13A967FF430C}">
      <dgm:prSet/>
      <dgm:spPr/>
      <dgm:t>
        <a:bodyPr/>
        <a:lstStyle/>
        <a:p>
          <a:endParaRPr lang="ru-RU" sz="1400">
            <a:latin typeface="Arial Narrow" panose="020B0606020202030204" pitchFamily="34" charset="0"/>
          </a:endParaRPr>
        </a:p>
      </dgm:t>
    </dgm:pt>
    <dgm:pt modelId="{9608F452-EFE3-4350-AA35-0D54D21501B0}">
      <dgm:prSet custT="1"/>
      <dgm:spPr/>
      <dgm:t>
        <a:bodyPr/>
        <a:lstStyle/>
        <a:p>
          <a:r>
            <a:rPr lang="ru-RU" sz="1400" smtClean="0">
              <a:latin typeface="Arial Narrow" panose="020B0606020202030204" pitchFamily="34" charset="0"/>
            </a:rPr>
            <a:t>2) в границах территориальной зоны, которая не является территориальной зоной сельскохозяйственного использования, расположена за границами населенного пункта, разрешенное использование земельных участков в пределах которой не связано с использованием лесов и которая не является смежной с лесничеством, лесопарком;</a:t>
          </a:r>
          <a:endParaRPr lang="ru-RU" sz="1400" dirty="0" smtClean="0">
            <a:latin typeface="Arial Narrow" panose="020B0606020202030204" pitchFamily="34" charset="0"/>
          </a:endParaRPr>
        </a:p>
      </dgm:t>
    </dgm:pt>
    <dgm:pt modelId="{FDEEA7ED-E15F-49B3-B2D8-0198FA9DE6CC}" type="parTrans" cxnId="{EE5BEFFD-7D63-42DB-996C-544162D7236A}">
      <dgm:prSet/>
      <dgm:spPr/>
      <dgm:t>
        <a:bodyPr/>
        <a:lstStyle/>
        <a:p>
          <a:endParaRPr lang="ru-RU" sz="1400">
            <a:latin typeface="Arial Narrow" panose="020B0606020202030204" pitchFamily="34" charset="0"/>
          </a:endParaRPr>
        </a:p>
      </dgm:t>
    </dgm:pt>
    <dgm:pt modelId="{3D1DC5A0-A269-4ED1-9E95-07E1753B74FC}" type="sibTrans" cxnId="{EE5BEFFD-7D63-42DB-996C-544162D7236A}">
      <dgm:prSet/>
      <dgm:spPr/>
      <dgm:t>
        <a:bodyPr/>
        <a:lstStyle/>
        <a:p>
          <a:endParaRPr lang="ru-RU" sz="1400">
            <a:latin typeface="Arial Narrow" panose="020B0606020202030204" pitchFamily="34" charset="0"/>
          </a:endParaRPr>
        </a:p>
      </dgm:t>
    </dgm:pt>
    <dgm:pt modelId="{4568E7CD-C06A-495E-A880-C2CF000719B3}">
      <dgm:prSet custT="1"/>
      <dgm:spPr/>
      <dgm:t>
        <a:bodyPr/>
        <a:lstStyle/>
        <a:p>
          <a:r>
            <a:rPr lang="ru-RU" sz="1400" smtClean="0">
              <a:latin typeface="Arial Narrow" panose="020B0606020202030204" pitchFamily="34" charset="0"/>
            </a:rPr>
            <a:t>4) в границах поселения, городского округа, межселенной территории, в которых отсутствуют лесничества, лесопарки;</a:t>
          </a:r>
          <a:endParaRPr lang="ru-RU" sz="1400" dirty="0">
            <a:latin typeface="Arial Narrow" panose="020B0606020202030204" pitchFamily="34" charset="0"/>
          </a:endParaRPr>
        </a:p>
      </dgm:t>
    </dgm:pt>
    <dgm:pt modelId="{6FB126DC-F96A-4E67-BACB-67A40DBFC41A}" type="parTrans" cxnId="{03373155-9F3D-475A-AE4A-5254EF4E9EFA}">
      <dgm:prSet/>
      <dgm:spPr/>
      <dgm:t>
        <a:bodyPr/>
        <a:lstStyle/>
        <a:p>
          <a:endParaRPr lang="ru-RU" sz="1400">
            <a:latin typeface="Arial Narrow" panose="020B0606020202030204" pitchFamily="34" charset="0"/>
          </a:endParaRPr>
        </a:p>
      </dgm:t>
    </dgm:pt>
    <dgm:pt modelId="{A42A213A-CDF9-4093-B9DC-C7F8764330AC}" type="sibTrans" cxnId="{03373155-9F3D-475A-AE4A-5254EF4E9EFA}">
      <dgm:prSet/>
      <dgm:spPr/>
      <dgm:t>
        <a:bodyPr/>
        <a:lstStyle/>
        <a:p>
          <a:endParaRPr lang="ru-RU" sz="1400">
            <a:latin typeface="Arial Narrow" panose="020B0606020202030204" pitchFamily="34" charset="0"/>
          </a:endParaRPr>
        </a:p>
      </dgm:t>
    </dgm:pt>
    <dgm:pt modelId="{261D3E0A-567D-4AE4-A14E-FD864FEDD40A}">
      <dgm:prSet/>
      <dgm:spPr>
        <a:solidFill>
          <a:srgbClr val="70B22A"/>
        </a:solidFill>
      </dgm:spPr>
      <dgm:t>
        <a:bodyPr/>
        <a:lstStyle/>
        <a:p>
          <a:r>
            <a:rPr lang="ru-RU" dirty="0" smtClean="0">
              <a:effectLst>
                <a:outerShdw blurRad="38100" dist="38100" dir="2700000" algn="tl">
                  <a:srgbClr val="000000">
                    <a:alpha val="43137"/>
                  </a:srgbClr>
                </a:outerShdw>
              </a:effectLst>
            </a:rPr>
            <a:t>В соответствии с п. 10 ст. 3.5 Федерального закона N 137-ФЗ, </a:t>
          </a:r>
          <a:r>
            <a:rPr lang="ru-RU" b="1" u="sng" dirty="0" smtClean="0">
              <a:solidFill>
                <a:srgbClr val="C00000"/>
              </a:solidFill>
              <a:effectLst>
                <a:outerShdw blurRad="38100" dist="38100" dir="2700000" algn="tl">
                  <a:srgbClr val="000000">
                    <a:alpha val="43137"/>
                  </a:srgbClr>
                </a:outerShdw>
              </a:effectLst>
            </a:rPr>
            <a:t>НЕ ТРЕБУЕТСЯ </a:t>
          </a:r>
          <a:r>
            <a:rPr lang="ru-RU" dirty="0" smtClean="0">
              <a:effectLst>
                <a:outerShdw blurRad="38100" dist="38100" dir="2700000" algn="tl">
                  <a:srgbClr val="000000">
                    <a:alpha val="43137"/>
                  </a:srgbClr>
                </a:outerShdw>
              </a:effectLst>
            </a:rPr>
            <a:t>согласование схемы расположения земельного участка, в случаях образования земельного участка из земель, которые находятся в государственной собственности и расположены:</a:t>
          </a:r>
          <a:endParaRPr lang="ru-RU" dirty="0">
            <a:effectLst>
              <a:outerShdw blurRad="38100" dist="38100" dir="2700000" algn="tl">
                <a:srgbClr val="000000">
                  <a:alpha val="43137"/>
                </a:srgbClr>
              </a:outerShdw>
            </a:effectLst>
          </a:endParaRPr>
        </a:p>
      </dgm:t>
    </dgm:pt>
    <dgm:pt modelId="{22A79695-0909-4D16-892E-D025803DDD11}" type="parTrans" cxnId="{F7BA7C49-A2BB-430D-A121-7DA0EBD5D5E8}">
      <dgm:prSet/>
      <dgm:spPr/>
      <dgm:t>
        <a:bodyPr/>
        <a:lstStyle/>
        <a:p>
          <a:endParaRPr lang="ru-RU"/>
        </a:p>
      </dgm:t>
    </dgm:pt>
    <dgm:pt modelId="{C5185761-BCFE-4082-B8E1-F9BCF8DE0EA4}" type="sibTrans" cxnId="{F7BA7C49-A2BB-430D-A121-7DA0EBD5D5E8}">
      <dgm:prSet/>
      <dgm:spPr/>
      <dgm:t>
        <a:bodyPr/>
        <a:lstStyle/>
        <a:p>
          <a:endParaRPr lang="ru-RU"/>
        </a:p>
      </dgm:t>
    </dgm:pt>
    <dgm:pt modelId="{0B3DEAF6-31BC-46F3-92BE-C02137FCD750}" type="pres">
      <dgm:prSet presAssocID="{4F998999-C4BE-498D-B030-A90E99DCB07D}" presName="linear" presStyleCnt="0">
        <dgm:presLayoutVars>
          <dgm:animLvl val="lvl"/>
          <dgm:resizeHandles val="exact"/>
        </dgm:presLayoutVars>
      </dgm:prSet>
      <dgm:spPr/>
      <dgm:t>
        <a:bodyPr/>
        <a:lstStyle/>
        <a:p>
          <a:endParaRPr lang="ru-RU"/>
        </a:p>
      </dgm:t>
    </dgm:pt>
    <dgm:pt modelId="{08A05F4C-19BB-4C1C-96D1-6189D1DF1FC4}" type="pres">
      <dgm:prSet presAssocID="{F5184AE8-481A-4873-BEDD-8A18884F6904}" presName="parentText" presStyleLbl="node1" presStyleIdx="0" presStyleCnt="6" custLinFactY="102918" custLinFactNeighborX="603" custLinFactNeighborY="200000">
        <dgm:presLayoutVars>
          <dgm:chMax val="0"/>
          <dgm:bulletEnabled val="1"/>
        </dgm:presLayoutVars>
      </dgm:prSet>
      <dgm:spPr/>
      <dgm:t>
        <a:bodyPr/>
        <a:lstStyle/>
        <a:p>
          <a:endParaRPr lang="ru-RU"/>
        </a:p>
      </dgm:t>
    </dgm:pt>
    <dgm:pt modelId="{9F47FA62-D9C1-4A5B-82AE-643646F8FC11}" type="pres">
      <dgm:prSet presAssocID="{67450C62-0C87-4AAD-844C-670EC89FB2A5}" presName="spacer" presStyleCnt="0"/>
      <dgm:spPr/>
    </dgm:pt>
    <dgm:pt modelId="{54FC3320-7CB3-4B55-9DF8-FB1DC9E7B9B6}" type="pres">
      <dgm:prSet presAssocID="{261D3E0A-567D-4AE4-A14E-FD864FEDD40A}" presName="parentText" presStyleLbl="node1" presStyleIdx="1" presStyleCnt="6" custLinFactY="-147220" custLinFactNeighborX="1033" custLinFactNeighborY="-200000">
        <dgm:presLayoutVars>
          <dgm:chMax val="0"/>
          <dgm:bulletEnabled val="1"/>
        </dgm:presLayoutVars>
      </dgm:prSet>
      <dgm:spPr/>
      <dgm:t>
        <a:bodyPr/>
        <a:lstStyle/>
        <a:p>
          <a:endParaRPr lang="ru-RU"/>
        </a:p>
      </dgm:t>
    </dgm:pt>
    <dgm:pt modelId="{3590AFCB-45BC-4EE3-A8FB-7F4F57ADB5CA}" type="pres">
      <dgm:prSet presAssocID="{C5185761-BCFE-4082-B8E1-F9BCF8DE0EA4}" presName="spacer" presStyleCnt="0"/>
      <dgm:spPr/>
    </dgm:pt>
    <dgm:pt modelId="{DECFFA89-AA95-4826-BA57-CE23000C0F9D}" type="pres">
      <dgm:prSet presAssocID="{9608F452-EFE3-4350-AA35-0D54D21501B0}" presName="parentText" presStyleLbl="node1" presStyleIdx="2" presStyleCnt="6">
        <dgm:presLayoutVars>
          <dgm:chMax val="0"/>
          <dgm:bulletEnabled val="1"/>
        </dgm:presLayoutVars>
      </dgm:prSet>
      <dgm:spPr/>
      <dgm:t>
        <a:bodyPr/>
        <a:lstStyle/>
        <a:p>
          <a:endParaRPr lang="ru-RU"/>
        </a:p>
      </dgm:t>
    </dgm:pt>
    <dgm:pt modelId="{16F6ED14-B9B6-445C-AEB3-ED9257FEDB76}" type="pres">
      <dgm:prSet presAssocID="{3D1DC5A0-A269-4ED1-9E95-07E1753B74FC}" presName="spacer" presStyleCnt="0"/>
      <dgm:spPr/>
    </dgm:pt>
    <dgm:pt modelId="{414A5077-7F55-43A1-964B-A4FEC4DA1756}" type="pres">
      <dgm:prSet presAssocID="{CFD88CCF-F985-4B62-A271-E7ABBDF02A37}" presName="parentText" presStyleLbl="node1" presStyleIdx="3" presStyleCnt="6">
        <dgm:presLayoutVars>
          <dgm:chMax val="0"/>
          <dgm:bulletEnabled val="1"/>
        </dgm:presLayoutVars>
      </dgm:prSet>
      <dgm:spPr/>
      <dgm:t>
        <a:bodyPr/>
        <a:lstStyle/>
        <a:p>
          <a:endParaRPr lang="ru-RU"/>
        </a:p>
      </dgm:t>
    </dgm:pt>
    <dgm:pt modelId="{00E1A0AB-EF6B-46D3-AFF9-0940B042703C}" type="pres">
      <dgm:prSet presAssocID="{630ABF44-6E13-43BF-B81E-2D9327C88F40}" presName="spacer" presStyleCnt="0"/>
      <dgm:spPr/>
    </dgm:pt>
    <dgm:pt modelId="{729F063B-4B2B-40A6-9B6E-93D6FD4C06D8}" type="pres">
      <dgm:prSet presAssocID="{4568E7CD-C06A-495E-A880-C2CF000719B3}" presName="parentText" presStyleLbl="node1" presStyleIdx="4" presStyleCnt="6">
        <dgm:presLayoutVars>
          <dgm:chMax val="0"/>
          <dgm:bulletEnabled val="1"/>
        </dgm:presLayoutVars>
      </dgm:prSet>
      <dgm:spPr/>
      <dgm:t>
        <a:bodyPr/>
        <a:lstStyle/>
        <a:p>
          <a:endParaRPr lang="ru-RU"/>
        </a:p>
      </dgm:t>
    </dgm:pt>
    <dgm:pt modelId="{5A385EB7-7A2E-404F-8A7E-C5F2EE038298}" type="pres">
      <dgm:prSet presAssocID="{A42A213A-CDF9-4093-B9DC-C7F8764330AC}" presName="spacer" presStyleCnt="0"/>
      <dgm:spPr/>
    </dgm:pt>
    <dgm:pt modelId="{3E88BE52-DEFA-4A1B-A61A-BA97EB5F6DD4}" type="pres">
      <dgm:prSet presAssocID="{427ED279-8826-4088-9155-AA84326D5DFB}" presName="parentText" presStyleLbl="node1" presStyleIdx="5" presStyleCnt="6">
        <dgm:presLayoutVars>
          <dgm:chMax val="0"/>
          <dgm:bulletEnabled val="1"/>
        </dgm:presLayoutVars>
      </dgm:prSet>
      <dgm:spPr/>
      <dgm:t>
        <a:bodyPr/>
        <a:lstStyle/>
        <a:p>
          <a:endParaRPr lang="ru-RU"/>
        </a:p>
      </dgm:t>
    </dgm:pt>
  </dgm:ptLst>
  <dgm:cxnLst>
    <dgm:cxn modelId="{0DBA4DFC-5A3D-4995-AA6F-17FBA7375A76}" type="presOf" srcId="{9608F452-EFE3-4350-AA35-0D54D21501B0}" destId="{DECFFA89-AA95-4826-BA57-CE23000C0F9D}" srcOrd="0" destOrd="0" presId="urn:microsoft.com/office/officeart/2005/8/layout/vList2"/>
    <dgm:cxn modelId="{26178C78-5378-4B4A-8054-349CF27C3A0B}" type="presOf" srcId="{261D3E0A-567D-4AE4-A14E-FD864FEDD40A}" destId="{54FC3320-7CB3-4B55-9DF8-FB1DC9E7B9B6}" srcOrd="0" destOrd="0" presId="urn:microsoft.com/office/officeart/2005/8/layout/vList2"/>
    <dgm:cxn modelId="{F7BA7C49-A2BB-430D-A121-7DA0EBD5D5E8}" srcId="{4F998999-C4BE-498D-B030-A90E99DCB07D}" destId="{261D3E0A-567D-4AE4-A14E-FD864FEDD40A}" srcOrd="1" destOrd="0" parTransId="{22A79695-0909-4D16-892E-D025803DDD11}" sibTransId="{C5185761-BCFE-4082-B8E1-F9BCF8DE0EA4}"/>
    <dgm:cxn modelId="{03373155-9F3D-475A-AE4A-5254EF4E9EFA}" srcId="{4F998999-C4BE-498D-B030-A90E99DCB07D}" destId="{4568E7CD-C06A-495E-A880-C2CF000719B3}" srcOrd="4" destOrd="0" parTransId="{6FB126DC-F96A-4E67-BACB-67A40DBFC41A}" sibTransId="{A42A213A-CDF9-4093-B9DC-C7F8764330AC}"/>
    <dgm:cxn modelId="{EE5BEFFD-7D63-42DB-996C-544162D7236A}" srcId="{4F998999-C4BE-498D-B030-A90E99DCB07D}" destId="{9608F452-EFE3-4350-AA35-0D54D21501B0}" srcOrd="2" destOrd="0" parTransId="{FDEEA7ED-E15F-49B3-B2D8-0198FA9DE6CC}" sibTransId="{3D1DC5A0-A269-4ED1-9E95-07E1753B74FC}"/>
    <dgm:cxn modelId="{C1EE5A42-078A-477B-9AF5-29960CE4FFE0}" type="presOf" srcId="{CFD88CCF-F985-4B62-A271-E7ABBDF02A37}" destId="{414A5077-7F55-43A1-964B-A4FEC4DA1756}" srcOrd="0" destOrd="0" presId="urn:microsoft.com/office/officeart/2005/8/layout/vList2"/>
    <dgm:cxn modelId="{945BF58B-DE24-4753-B45E-61CDA9179A04}" type="presOf" srcId="{4F998999-C4BE-498D-B030-A90E99DCB07D}" destId="{0B3DEAF6-31BC-46F3-92BE-C02137FCD750}" srcOrd="0" destOrd="0" presId="urn:microsoft.com/office/officeart/2005/8/layout/vList2"/>
    <dgm:cxn modelId="{C28AA19C-04A7-479F-ADFA-FCA331273FD1}" type="presOf" srcId="{4568E7CD-C06A-495E-A880-C2CF000719B3}" destId="{729F063B-4B2B-40A6-9B6E-93D6FD4C06D8}" srcOrd="0" destOrd="0" presId="urn:microsoft.com/office/officeart/2005/8/layout/vList2"/>
    <dgm:cxn modelId="{FF1EA726-A26F-4F00-A1F1-B4AE092C0E0F}" type="presOf" srcId="{427ED279-8826-4088-9155-AA84326D5DFB}" destId="{3E88BE52-DEFA-4A1B-A61A-BA97EB5F6DD4}" srcOrd="0" destOrd="0" presId="urn:microsoft.com/office/officeart/2005/8/layout/vList2"/>
    <dgm:cxn modelId="{61C147FA-4F85-46AD-8090-13A967FF430C}" srcId="{4F998999-C4BE-498D-B030-A90E99DCB07D}" destId="{427ED279-8826-4088-9155-AA84326D5DFB}" srcOrd="5" destOrd="0" parTransId="{A6D748AE-1FB4-4CA2-BAEE-67072C63F992}" sibTransId="{E5634055-754C-4D5B-820D-FA120BC751BA}"/>
    <dgm:cxn modelId="{73E72DD7-EB10-416B-B11D-D8D0BA82FDB2}" srcId="{4F998999-C4BE-498D-B030-A90E99DCB07D}" destId="{F5184AE8-481A-4873-BEDD-8A18884F6904}" srcOrd="0" destOrd="0" parTransId="{9316A3D1-3E03-4ACF-BBD6-D30DCCAAF797}" sibTransId="{67450C62-0C87-4AAD-844C-670EC89FB2A5}"/>
    <dgm:cxn modelId="{AA658816-BE93-43F8-9E43-80C4B975A6F4}" srcId="{4F998999-C4BE-498D-B030-A90E99DCB07D}" destId="{CFD88CCF-F985-4B62-A271-E7ABBDF02A37}" srcOrd="3" destOrd="0" parTransId="{F803CB69-3216-4E29-A4EE-F4E5FB5D0551}" sibTransId="{630ABF44-6E13-43BF-B81E-2D9327C88F40}"/>
    <dgm:cxn modelId="{069530A6-8970-4AFC-ADFC-25BB93963958}" type="presOf" srcId="{F5184AE8-481A-4873-BEDD-8A18884F6904}" destId="{08A05F4C-19BB-4C1C-96D1-6189D1DF1FC4}" srcOrd="0" destOrd="0" presId="urn:microsoft.com/office/officeart/2005/8/layout/vList2"/>
    <dgm:cxn modelId="{E4F704E3-3BA9-4956-A015-CACDA4430FB0}" type="presParOf" srcId="{0B3DEAF6-31BC-46F3-92BE-C02137FCD750}" destId="{08A05F4C-19BB-4C1C-96D1-6189D1DF1FC4}" srcOrd="0" destOrd="0" presId="urn:microsoft.com/office/officeart/2005/8/layout/vList2"/>
    <dgm:cxn modelId="{9751872A-8415-4DB2-8FD5-688D59B504E0}" type="presParOf" srcId="{0B3DEAF6-31BC-46F3-92BE-C02137FCD750}" destId="{9F47FA62-D9C1-4A5B-82AE-643646F8FC11}" srcOrd="1" destOrd="0" presId="urn:microsoft.com/office/officeart/2005/8/layout/vList2"/>
    <dgm:cxn modelId="{C249981B-C302-4CD5-A2CC-33B99E56DA43}" type="presParOf" srcId="{0B3DEAF6-31BC-46F3-92BE-C02137FCD750}" destId="{54FC3320-7CB3-4B55-9DF8-FB1DC9E7B9B6}" srcOrd="2" destOrd="0" presId="urn:microsoft.com/office/officeart/2005/8/layout/vList2"/>
    <dgm:cxn modelId="{A38C0824-3F41-4213-BCAC-21D532C48D6A}" type="presParOf" srcId="{0B3DEAF6-31BC-46F3-92BE-C02137FCD750}" destId="{3590AFCB-45BC-4EE3-A8FB-7F4F57ADB5CA}" srcOrd="3" destOrd="0" presId="urn:microsoft.com/office/officeart/2005/8/layout/vList2"/>
    <dgm:cxn modelId="{55D81E7A-2BD2-479C-95F9-2F34E806BD2E}" type="presParOf" srcId="{0B3DEAF6-31BC-46F3-92BE-C02137FCD750}" destId="{DECFFA89-AA95-4826-BA57-CE23000C0F9D}" srcOrd="4" destOrd="0" presId="urn:microsoft.com/office/officeart/2005/8/layout/vList2"/>
    <dgm:cxn modelId="{3E3127CE-8B6A-4FBB-894F-382ED5B60443}" type="presParOf" srcId="{0B3DEAF6-31BC-46F3-92BE-C02137FCD750}" destId="{16F6ED14-B9B6-445C-AEB3-ED9257FEDB76}" srcOrd="5" destOrd="0" presId="urn:microsoft.com/office/officeart/2005/8/layout/vList2"/>
    <dgm:cxn modelId="{23BBB8E9-E855-4267-8812-0D09D276C531}" type="presParOf" srcId="{0B3DEAF6-31BC-46F3-92BE-C02137FCD750}" destId="{414A5077-7F55-43A1-964B-A4FEC4DA1756}" srcOrd="6" destOrd="0" presId="urn:microsoft.com/office/officeart/2005/8/layout/vList2"/>
    <dgm:cxn modelId="{3E3C3DF7-0155-491F-B682-AB76A04C3697}" type="presParOf" srcId="{0B3DEAF6-31BC-46F3-92BE-C02137FCD750}" destId="{00E1A0AB-EF6B-46D3-AFF9-0940B042703C}" srcOrd="7" destOrd="0" presId="urn:microsoft.com/office/officeart/2005/8/layout/vList2"/>
    <dgm:cxn modelId="{FD13303D-8E96-455E-A6DC-3C5F29F0278D}" type="presParOf" srcId="{0B3DEAF6-31BC-46F3-92BE-C02137FCD750}" destId="{729F063B-4B2B-40A6-9B6E-93D6FD4C06D8}" srcOrd="8" destOrd="0" presId="urn:microsoft.com/office/officeart/2005/8/layout/vList2"/>
    <dgm:cxn modelId="{9BD39C6A-3B12-4310-B317-1C7F73ECCB7F}" type="presParOf" srcId="{0B3DEAF6-31BC-46F3-92BE-C02137FCD750}" destId="{5A385EB7-7A2E-404F-8A7E-C5F2EE038298}" srcOrd="9" destOrd="0" presId="urn:microsoft.com/office/officeart/2005/8/layout/vList2"/>
    <dgm:cxn modelId="{2B80D75D-2634-4E5C-AD77-5913646D9BB0}" type="presParOf" srcId="{0B3DEAF6-31BC-46F3-92BE-C02137FCD750}" destId="{3E88BE52-DEFA-4A1B-A61A-BA97EB5F6DD4}"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98999-C4BE-498D-B030-A90E99DCB07D}" type="doc">
      <dgm:prSet loTypeId="urn:microsoft.com/office/officeart/2005/8/layout/vList2" loCatId="list" qsTypeId="urn:microsoft.com/office/officeart/2005/8/quickstyle/3d2" qsCatId="3D" csTypeId="urn:microsoft.com/office/officeart/2005/8/colors/accent1_2#2" csCatId="accent1" phldr="1"/>
      <dgm:spPr/>
      <dgm:t>
        <a:bodyPr/>
        <a:lstStyle/>
        <a:p>
          <a:endParaRPr lang="ru-RU"/>
        </a:p>
      </dgm:t>
    </dgm:pt>
    <dgm:pt modelId="{F5184AE8-481A-4873-BEDD-8A18884F6904}">
      <dgm:prSet phldrT="[Текст]" custT="1"/>
      <dgm:spPr/>
      <dgm:t>
        <a:bodyPr/>
        <a:lstStyle/>
        <a:p>
          <a:r>
            <a:rPr lang="ru-RU" sz="1400" dirty="0" smtClean="0">
              <a:effectLst>
                <a:outerShdw blurRad="38100" dist="38100" dir="2700000" algn="tl">
                  <a:srgbClr val="000000">
                    <a:alpha val="43137"/>
                  </a:srgbClr>
                </a:outerShdw>
              </a:effectLst>
              <a:latin typeface="Arial Narrow" panose="020B0606020202030204" pitchFamily="34" charset="0"/>
            </a:rPr>
            <a:t>образования земельных участков из земельных участков, находящихся в государственной или муниципальной собственности, путем раздела, объединения, перераспределения;</a:t>
          </a:r>
          <a:endParaRPr lang="ru-RU" sz="1400" dirty="0">
            <a:effectLst>
              <a:outerShdw blurRad="38100" dist="38100" dir="2700000" algn="tl">
                <a:srgbClr val="000000">
                  <a:alpha val="43137"/>
                </a:srgbClr>
              </a:outerShdw>
            </a:effectLst>
            <a:latin typeface="Arial Narrow" panose="020B0606020202030204" pitchFamily="34" charset="0"/>
          </a:endParaRPr>
        </a:p>
      </dgm:t>
    </dgm:pt>
    <dgm:pt modelId="{9316A3D1-3E03-4ACF-BBD6-D30DCCAAF797}" type="parTrans" cxnId="{73E72DD7-EB10-416B-B11D-D8D0BA82FDB2}">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67450C62-0C87-4AAD-844C-670EC89FB2A5}" type="sibTrans" cxnId="{73E72DD7-EB10-416B-B11D-D8D0BA82FDB2}">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9608F452-EFE3-4350-AA35-0D54D21501B0}">
      <dgm:prSet custT="1"/>
      <dgm:spPr/>
      <dgm:t>
        <a:bodyPr/>
        <a:lstStyle/>
        <a:p>
          <a:r>
            <a:rPr lang="ru-RU" sz="1400" dirty="0" smtClean="0">
              <a:effectLst>
                <a:outerShdw blurRad="38100" dist="38100" dir="2700000" algn="tl">
                  <a:srgbClr val="000000">
                    <a:alpha val="43137"/>
                  </a:srgbClr>
                </a:outerShdw>
              </a:effectLst>
              <a:latin typeface="Arial Narrow" panose="020B0606020202030204" pitchFamily="34" charset="0"/>
            </a:rPr>
            <a:t>образования земельных участков в соответствии с утвержденным проектом межевания территории.</a:t>
          </a:r>
        </a:p>
      </dgm:t>
    </dgm:pt>
    <dgm:pt modelId="{FDEEA7ED-E15F-49B3-B2D8-0198FA9DE6CC}" type="parTrans" cxnId="{EE5BEFFD-7D63-42DB-996C-544162D7236A}">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3D1DC5A0-A269-4ED1-9E95-07E1753B74FC}" type="sibTrans" cxnId="{EE5BEFFD-7D63-42DB-996C-544162D7236A}">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261D3E0A-567D-4AE4-A14E-FD864FEDD40A}">
      <dgm:prSet custT="1"/>
      <dgm:spPr>
        <a:solidFill>
          <a:srgbClr val="70B22A"/>
        </a:solidFill>
      </dgm:spPr>
      <dgm:t>
        <a:bodyPr/>
        <a:lstStyle/>
        <a:p>
          <a:pPr algn="just"/>
          <a:r>
            <a:rPr lang="ru-RU" sz="1400" dirty="0" smtClean="0">
              <a:effectLst>
                <a:outerShdw blurRad="38100" dist="38100" dir="2700000" algn="tl">
                  <a:srgbClr val="000000">
                    <a:alpha val="43137"/>
                  </a:srgbClr>
                </a:outerShdw>
              </a:effectLst>
              <a:latin typeface="Arial Narrow" panose="020B0606020202030204" pitchFamily="34" charset="0"/>
            </a:rPr>
            <a:t>В соответствии с разъяснениями Минэкономразвития России (письмо от 15.09.2017 N 26268-ВА/Д23и «О применении положений федеральных законов в связи с вступлением в силу Федерального закона от 29 июля 2017 г. N 280-ФЗ»)Положения ст. 3.5 Федерального закона N 137-ФЗ </a:t>
          </a:r>
          <a:r>
            <a:rPr lang="ru-RU" sz="14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НЕ ПРИМЕНЯЮТСЯ </a:t>
          </a:r>
          <a:r>
            <a:rPr lang="ru-RU" sz="1400" dirty="0" smtClean="0">
              <a:effectLst>
                <a:outerShdw blurRad="38100" dist="38100" dir="2700000" algn="tl">
                  <a:srgbClr val="000000">
                    <a:alpha val="43137"/>
                  </a:srgbClr>
                </a:outerShdw>
              </a:effectLst>
              <a:latin typeface="Arial Narrow" panose="020B0606020202030204" pitchFamily="34" charset="0"/>
            </a:rPr>
            <a:t>в следующих случаях:</a:t>
          </a:r>
          <a:endParaRPr lang="ru-RU" sz="1400" dirty="0">
            <a:effectLst>
              <a:outerShdw blurRad="38100" dist="38100" dir="2700000" algn="tl">
                <a:srgbClr val="000000">
                  <a:alpha val="43137"/>
                </a:srgbClr>
              </a:outerShdw>
            </a:effectLst>
            <a:latin typeface="Arial Narrow" panose="020B0606020202030204" pitchFamily="34" charset="0"/>
          </a:endParaRPr>
        </a:p>
      </dgm:t>
    </dgm:pt>
    <dgm:pt modelId="{22A79695-0909-4D16-892E-D025803DDD11}" type="parTrans" cxnId="{F7BA7C49-A2BB-430D-A121-7DA0EBD5D5E8}">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C5185761-BCFE-4082-B8E1-F9BCF8DE0EA4}" type="sibTrans" cxnId="{F7BA7C49-A2BB-430D-A121-7DA0EBD5D5E8}">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0B3DEAF6-31BC-46F3-92BE-C02137FCD750}" type="pres">
      <dgm:prSet presAssocID="{4F998999-C4BE-498D-B030-A90E99DCB07D}" presName="linear" presStyleCnt="0">
        <dgm:presLayoutVars>
          <dgm:animLvl val="lvl"/>
          <dgm:resizeHandles val="exact"/>
        </dgm:presLayoutVars>
      </dgm:prSet>
      <dgm:spPr/>
      <dgm:t>
        <a:bodyPr/>
        <a:lstStyle/>
        <a:p>
          <a:endParaRPr lang="ru-RU"/>
        </a:p>
      </dgm:t>
    </dgm:pt>
    <dgm:pt modelId="{08A05F4C-19BB-4C1C-96D1-6189D1DF1FC4}" type="pres">
      <dgm:prSet presAssocID="{F5184AE8-481A-4873-BEDD-8A18884F6904}" presName="parentText" presStyleLbl="node1" presStyleIdx="0" presStyleCnt="3" custLinFactY="100000" custLinFactNeighborX="267" custLinFactNeighborY="128813">
        <dgm:presLayoutVars>
          <dgm:chMax val="0"/>
          <dgm:bulletEnabled val="1"/>
        </dgm:presLayoutVars>
      </dgm:prSet>
      <dgm:spPr/>
      <dgm:t>
        <a:bodyPr/>
        <a:lstStyle/>
        <a:p>
          <a:endParaRPr lang="ru-RU"/>
        </a:p>
      </dgm:t>
    </dgm:pt>
    <dgm:pt modelId="{9F47FA62-D9C1-4A5B-82AE-643646F8FC11}" type="pres">
      <dgm:prSet presAssocID="{67450C62-0C87-4AAD-844C-670EC89FB2A5}" presName="spacer" presStyleCnt="0"/>
      <dgm:spPr/>
    </dgm:pt>
    <dgm:pt modelId="{54FC3320-7CB3-4B55-9DF8-FB1DC9E7B9B6}" type="pres">
      <dgm:prSet presAssocID="{261D3E0A-567D-4AE4-A14E-FD864FEDD40A}" presName="parentText" presStyleLbl="node1" presStyleIdx="1" presStyleCnt="3" custScaleY="103546" custLinFactY="-122209" custLinFactNeighborX="-864" custLinFactNeighborY="-200000">
        <dgm:presLayoutVars>
          <dgm:chMax val="0"/>
          <dgm:bulletEnabled val="1"/>
        </dgm:presLayoutVars>
      </dgm:prSet>
      <dgm:spPr/>
      <dgm:t>
        <a:bodyPr/>
        <a:lstStyle/>
        <a:p>
          <a:endParaRPr lang="ru-RU"/>
        </a:p>
      </dgm:t>
    </dgm:pt>
    <dgm:pt modelId="{3590AFCB-45BC-4EE3-A8FB-7F4F57ADB5CA}" type="pres">
      <dgm:prSet presAssocID="{C5185761-BCFE-4082-B8E1-F9BCF8DE0EA4}" presName="spacer" presStyleCnt="0"/>
      <dgm:spPr/>
    </dgm:pt>
    <dgm:pt modelId="{DECFFA89-AA95-4826-BA57-CE23000C0F9D}" type="pres">
      <dgm:prSet presAssocID="{9608F452-EFE3-4350-AA35-0D54D21501B0}" presName="parentText" presStyleLbl="node1" presStyleIdx="2" presStyleCnt="3">
        <dgm:presLayoutVars>
          <dgm:chMax val="0"/>
          <dgm:bulletEnabled val="1"/>
        </dgm:presLayoutVars>
      </dgm:prSet>
      <dgm:spPr/>
      <dgm:t>
        <a:bodyPr/>
        <a:lstStyle/>
        <a:p>
          <a:endParaRPr lang="ru-RU"/>
        </a:p>
      </dgm:t>
    </dgm:pt>
  </dgm:ptLst>
  <dgm:cxnLst>
    <dgm:cxn modelId="{F7BA7C49-A2BB-430D-A121-7DA0EBD5D5E8}" srcId="{4F998999-C4BE-498D-B030-A90E99DCB07D}" destId="{261D3E0A-567D-4AE4-A14E-FD864FEDD40A}" srcOrd="1" destOrd="0" parTransId="{22A79695-0909-4D16-892E-D025803DDD11}" sibTransId="{C5185761-BCFE-4082-B8E1-F9BCF8DE0EA4}"/>
    <dgm:cxn modelId="{EE5BEFFD-7D63-42DB-996C-544162D7236A}" srcId="{4F998999-C4BE-498D-B030-A90E99DCB07D}" destId="{9608F452-EFE3-4350-AA35-0D54D21501B0}" srcOrd="2" destOrd="0" parTransId="{FDEEA7ED-E15F-49B3-B2D8-0198FA9DE6CC}" sibTransId="{3D1DC5A0-A269-4ED1-9E95-07E1753B74FC}"/>
    <dgm:cxn modelId="{80FCB7F4-5800-407B-AD9B-24DEFB6AFD53}" type="presOf" srcId="{261D3E0A-567D-4AE4-A14E-FD864FEDD40A}" destId="{54FC3320-7CB3-4B55-9DF8-FB1DC9E7B9B6}" srcOrd="0" destOrd="0" presId="urn:microsoft.com/office/officeart/2005/8/layout/vList2"/>
    <dgm:cxn modelId="{1B632E16-6FA3-4BAB-B952-F374412F4565}" type="presOf" srcId="{F5184AE8-481A-4873-BEDD-8A18884F6904}" destId="{08A05F4C-19BB-4C1C-96D1-6189D1DF1FC4}" srcOrd="0" destOrd="0" presId="urn:microsoft.com/office/officeart/2005/8/layout/vList2"/>
    <dgm:cxn modelId="{73E72DD7-EB10-416B-B11D-D8D0BA82FDB2}" srcId="{4F998999-C4BE-498D-B030-A90E99DCB07D}" destId="{F5184AE8-481A-4873-BEDD-8A18884F6904}" srcOrd="0" destOrd="0" parTransId="{9316A3D1-3E03-4ACF-BBD6-D30DCCAAF797}" sibTransId="{67450C62-0C87-4AAD-844C-670EC89FB2A5}"/>
    <dgm:cxn modelId="{FE7BBB19-DDB9-4320-BC03-17A92A3057BC}" type="presOf" srcId="{9608F452-EFE3-4350-AA35-0D54D21501B0}" destId="{DECFFA89-AA95-4826-BA57-CE23000C0F9D}" srcOrd="0" destOrd="0" presId="urn:microsoft.com/office/officeart/2005/8/layout/vList2"/>
    <dgm:cxn modelId="{4D561DA2-473D-4502-81E4-D43E13253C76}" type="presOf" srcId="{4F998999-C4BE-498D-B030-A90E99DCB07D}" destId="{0B3DEAF6-31BC-46F3-92BE-C02137FCD750}" srcOrd="0" destOrd="0" presId="urn:microsoft.com/office/officeart/2005/8/layout/vList2"/>
    <dgm:cxn modelId="{643DAD57-6ABF-4A4C-B1B4-845F8F1761DB}" type="presParOf" srcId="{0B3DEAF6-31BC-46F3-92BE-C02137FCD750}" destId="{08A05F4C-19BB-4C1C-96D1-6189D1DF1FC4}" srcOrd="0" destOrd="0" presId="urn:microsoft.com/office/officeart/2005/8/layout/vList2"/>
    <dgm:cxn modelId="{92277886-240D-4212-AA99-16AA48989E5E}" type="presParOf" srcId="{0B3DEAF6-31BC-46F3-92BE-C02137FCD750}" destId="{9F47FA62-D9C1-4A5B-82AE-643646F8FC11}" srcOrd="1" destOrd="0" presId="urn:microsoft.com/office/officeart/2005/8/layout/vList2"/>
    <dgm:cxn modelId="{7166C2E3-F992-4C1D-B9B5-8B3D0E33B614}" type="presParOf" srcId="{0B3DEAF6-31BC-46F3-92BE-C02137FCD750}" destId="{54FC3320-7CB3-4B55-9DF8-FB1DC9E7B9B6}" srcOrd="2" destOrd="0" presId="urn:microsoft.com/office/officeart/2005/8/layout/vList2"/>
    <dgm:cxn modelId="{EC1DE5AD-6091-4B0D-85ED-71423E1896B7}" type="presParOf" srcId="{0B3DEAF6-31BC-46F3-92BE-C02137FCD750}" destId="{3590AFCB-45BC-4EE3-A8FB-7F4F57ADB5CA}" srcOrd="3" destOrd="0" presId="urn:microsoft.com/office/officeart/2005/8/layout/vList2"/>
    <dgm:cxn modelId="{181E47F7-5F1F-4E8C-93EB-FAAECAAA32DC}" type="presParOf" srcId="{0B3DEAF6-31BC-46F3-92BE-C02137FCD750}" destId="{DECFFA89-AA95-4826-BA57-CE23000C0F9D}"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98999-C4BE-498D-B030-A90E99DCB07D}" type="doc">
      <dgm:prSet loTypeId="urn:microsoft.com/office/officeart/2005/8/layout/vList2" loCatId="list" qsTypeId="urn:microsoft.com/office/officeart/2005/8/quickstyle/3d2" qsCatId="3D" csTypeId="urn:microsoft.com/office/officeart/2005/8/colors/accent1_2#3" csCatId="accent1" phldr="1"/>
      <dgm:spPr/>
      <dgm:t>
        <a:bodyPr/>
        <a:lstStyle/>
        <a:p>
          <a:endParaRPr lang="ru-RU"/>
        </a:p>
      </dgm:t>
    </dgm:pt>
    <dgm:pt modelId="{F5184AE8-481A-4873-BEDD-8A18884F6904}">
      <dgm:prSet phldrT="[Текст]" custT="1"/>
      <dgm:spPr/>
      <dgm:t>
        <a:bodyPr/>
        <a:lstStyle/>
        <a:p>
          <a:r>
            <a:rPr lang="ru-RU" sz="1400" dirty="0" smtClean="0">
              <a:latin typeface="Arial Narrow" panose="020B0606020202030204" pitchFamily="34" charset="0"/>
            </a:rPr>
            <a:t>1) в границах населенного пункта;</a:t>
          </a:r>
          <a:endParaRPr lang="ru-RU" sz="1400" dirty="0">
            <a:latin typeface="Arial Narrow" panose="020B0606020202030204" pitchFamily="34" charset="0"/>
          </a:endParaRPr>
        </a:p>
      </dgm:t>
    </dgm:pt>
    <dgm:pt modelId="{9316A3D1-3E03-4ACF-BBD6-D30DCCAAF797}" type="parTrans" cxnId="{73E72DD7-EB10-416B-B11D-D8D0BA82FDB2}">
      <dgm:prSet/>
      <dgm:spPr/>
      <dgm:t>
        <a:bodyPr/>
        <a:lstStyle/>
        <a:p>
          <a:endParaRPr lang="ru-RU" sz="1400">
            <a:latin typeface="Arial Narrow" panose="020B0606020202030204" pitchFamily="34" charset="0"/>
          </a:endParaRPr>
        </a:p>
      </dgm:t>
    </dgm:pt>
    <dgm:pt modelId="{67450C62-0C87-4AAD-844C-670EC89FB2A5}" type="sibTrans" cxnId="{73E72DD7-EB10-416B-B11D-D8D0BA82FDB2}">
      <dgm:prSet/>
      <dgm:spPr/>
      <dgm:t>
        <a:bodyPr/>
        <a:lstStyle/>
        <a:p>
          <a:endParaRPr lang="ru-RU" sz="1400">
            <a:latin typeface="Arial Narrow" panose="020B0606020202030204" pitchFamily="34" charset="0"/>
          </a:endParaRPr>
        </a:p>
      </dgm:t>
    </dgm:pt>
    <dgm:pt modelId="{CFD88CCF-F985-4B62-A271-E7ABBDF02A37}">
      <dgm:prSet phldrT="[Текст]" custT="1"/>
      <dgm:spPr/>
      <dgm:t>
        <a:bodyPr/>
        <a:lstStyle/>
        <a:p>
          <a:r>
            <a:rPr lang="ru-RU" sz="1400" dirty="0" smtClean="0">
              <a:latin typeface="Arial Narrow" panose="020B0606020202030204" pitchFamily="34" charset="0"/>
            </a:rPr>
            <a:t>3) в границах территориальной зоны, сведения о границах которой внесены в Единый государственный реестр недвижимости;</a:t>
          </a:r>
        </a:p>
      </dgm:t>
    </dgm:pt>
    <dgm:pt modelId="{F803CB69-3216-4E29-A4EE-F4E5FB5D0551}" type="parTrans" cxnId="{AA658816-BE93-43F8-9E43-80C4B975A6F4}">
      <dgm:prSet/>
      <dgm:spPr/>
      <dgm:t>
        <a:bodyPr/>
        <a:lstStyle/>
        <a:p>
          <a:endParaRPr lang="ru-RU" sz="1400">
            <a:latin typeface="Arial Narrow" panose="020B0606020202030204" pitchFamily="34" charset="0"/>
          </a:endParaRPr>
        </a:p>
      </dgm:t>
    </dgm:pt>
    <dgm:pt modelId="{630ABF44-6E13-43BF-B81E-2D9327C88F40}" type="sibTrans" cxnId="{AA658816-BE93-43F8-9E43-80C4B975A6F4}">
      <dgm:prSet/>
      <dgm:spPr/>
      <dgm:t>
        <a:bodyPr/>
        <a:lstStyle/>
        <a:p>
          <a:endParaRPr lang="ru-RU" sz="1400">
            <a:latin typeface="Arial Narrow" panose="020B0606020202030204" pitchFamily="34" charset="0"/>
          </a:endParaRPr>
        </a:p>
      </dgm:t>
    </dgm:pt>
    <dgm:pt modelId="{427ED279-8826-4088-9155-AA84326D5DFB}">
      <dgm:prSet custT="1"/>
      <dgm:spPr/>
      <dgm:t>
        <a:bodyPr/>
        <a:lstStyle/>
        <a:p>
          <a:r>
            <a:rPr lang="ru-RU" sz="1400" dirty="0" smtClean="0">
              <a:latin typeface="Arial Narrow" panose="020B0606020202030204" pitchFamily="34" charset="0"/>
            </a:rPr>
            <a:t>5) в границах поселения, городского округа, межселенной территории, в которых сведения о границах лесничеств, лесопарков внесены в Единый государственный реестр </a:t>
          </a:r>
          <a:r>
            <a:rPr lang="ru-RU" sz="1400" dirty="0" err="1" smtClean="0">
              <a:latin typeface="Arial Narrow" panose="020B0606020202030204" pitchFamily="34" charset="0"/>
            </a:rPr>
            <a:t>недвижимости.рриториальной</a:t>
          </a:r>
          <a:r>
            <a:rPr lang="ru-RU" sz="1400" dirty="0" smtClean="0">
              <a:latin typeface="Arial Narrow" panose="020B0606020202030204" pitchFamily="34" charset="0"/>
            </a:rPr>
            <a:t> зоны, сведения о границах которой внесены в Единый государственный реестр недвижимости;</a:t>
          </a:r>
          <a:endParaRPr lang="ru-RU" sz="1400" dirty="0">
            <a:latin typeface="Arial Narrow" panose="020B0606020202030204" pitchFamily="34" charset="0"/>
          </a:endParaRPr>
        </a:p>
      </dgm:t>
    </dgm:pt>
    <dgm:pt modelId="{A6D748AE-1FB4-4CA2-BAEE-67072C63F992}" type="parTrans" cxnId="{61C147FA-4F85-46AD-8090-13A967FF430C}">
      <dgm:prSet/>
      <dgm:spPr/>
      <dgm:t>
        <a:bodyPr/>
        <a:lstStyle/>
        <a:p>
          <a:endParaRPr lang="ru-RU" sz="1400">
            <a:latin typeface="Arial Narrow" panose="020B0606020202030204" pitchFamily="34" charset="0"/>
          </a:endParaRPr>
        </a:p>
      </dgm:t>
    </dgm:pt>
    <dgm:pt modelId="{E5634055-754C-4D5B-820D-FA120BC751BA}" type="sibTrans" cxnId="{61C147FA-4F85-46AD-8090-13A967FF430C}">
      <dgm:prSet/>
      <dgm:spPr/>
      <dgm:t>
        <a:bodyPr/>
        <a:lstStyle/>
        <a:p>
          <a:endParaRPr lang="ru-RU" sz="1400">
            <a:latin typeface="Arial Narrow" panose="020B0606020202030204" pitchFamily="34" charset="0"/>
          </a:endParaRPr>
        </a:p>
      </dgm:t>
    </dgm:pt>
    <dgm:pt modelId="{9608F452-EFE3-4350-AA35-0D54D21501B0}">
      <dgm:prSet custT="1"/>
      <dgm:spPr/>
      <dgm:t>
        <a:bodyPr/>
        <a:lstStyle/>
        <a:p>
          <a:r>
            <a:rPr lang="ru-RU" sz="1400" smtClean="0">
              <a:latin typeface="Arial Narrow" panose="020B0606020202030204" pitchFamily="34" charset="0"/>
            </a:rPr>
            <a:t>2) в границах территориальной зоны, которая не является территориальной зоной сельскохозяйственного использования, расположена за границами населенного пункта, разрешенное использование земельных участков в пределах которой не связано с использованием лесов и которая не является смежной с лесничеством, лесопарком;</a:t>
          </a:r>
          <a:endParaRPr lang="ru-RU" sz="1400" dirty="0" smtClean="0">
            <a:latin typeface="Arial Narrow" panose="020B0606020202030204" pitchFamily="34" charset="0"/>
          </a:endParaRPr>
        </a:p>
      </dgm:t>
    </dgm:pt>
    <dgm:pt modelId="{FDEEA7ED-E15F-49B3-B2D8-0198FA9DE6CC}" type="parTrans" cxnId="{EE5BEFFD-7D63-42DB-996C-544162D7236A}">
      <dgm:prSet/>
      <dgm:spPr/>
      <dgm:t>
        <a:bodyPr/>
        <a:lstStyle/>
        <a:p>
          <a:endParaRPr lang="ru-RU" sz="1400">
            <a:latin typeface="Arial Narrow" panose="020B0606020202030204" pitchFamily="34" charset="0"/>
          </a:endParaRPr>
        </a:p>
      </dgm:t>
    </dgm:pt>
    <dgm:pt modelId="{3D1DC5A0-A269-4ED1-9E95-07E1753B74FC}" type="sibTrans" cxnId="{EE5BEFFD-7D63-42DB-996C-544162D7236A}">
      <dgm:prSet/>
      <dgm:spPr/>
      <dgm:t>
        <a:bodyPr/>
        <a:lstStyle/>
        <a:p>
          <a:endParaRPr lang="ru-RU" sz="1400">
            <a:latin typeface="Arial Narrow" panose="020B0606020202030204" pitchFamily="34" charset="0"/>
          </a:endParaRPr>
        </a:p>
      </dgm:t>
    </dgm:pt>
    <dgm:pt modelId="{4568E7CD-C06A-495E-A880-C2CF000719B3}">
      <dgm:prSet custT="1"/>
      <dgm:spPr/>
      <dgm:t>
        <a:bodyPr/>
        <a:lstStyle/>
        <a:p>
          <a:r>
            <a:rPr lang="ru-RU" sz="1400" smtClean="0">
              <a:latin typeface="Arial Narrow" panose="020B0606020202030204" pitchFamily="34" charset="0"/>
            </a:rPr>
            <a:t>4) в границах поселения, городского округа, межселенной территории, в которых отсутствуют лесничества, лесопарки;</a:t>
          </a:r>
          <a:endParaRPr lang="ru-RU" sz="1400" dirty="0">
            <a:latin typeface="Arial Narrow" panose="020B0606020202030204" pitchFamily="34" charset="0"/>
          </a:endParaRPr>
        </a:p>
      </dgm:t>
    </dgm:pt>
    <dgm:pt modelId="{6FB126DC-F96A-4E67-BACB-67A40DBFC41A}" type="parTrans" cxnId="{03373155-9F3D-475A-AE4A-5254EF4E9EFA}">
      <dgm:prSet/>
      <dgm:spPr/>
      <dgm:t>
        <a:bodyPr/>
        <a:lstStyle/>
        <a:p>
          <a:endParaRPr lang="ru-RU" sz="1400">
            <a:latin typeface="Arial Narrow" panose="020B0606020202030204" pitchFamily="34" charset="0"/>
          </a:endParaRPr>
        </a:p>
      </dgm:t>
    </dgm:pt>
    <dgm:pt modelId="{A42A213A-CDF9-4093-B9DC-C7F8764330AC}" type="sibTrans" cxnId="{03373155-9F3D-475A-AE4A-5254EF4E9EFA}">
      <dgm:prSet/>
      <dgm:spPr/>
      <dgm:t>
        <a:bodyPr/>
        <a:lstStyle/>
        <a:p>
          <a:endParaRPr lang="ru-RU" sz="1400">
            <a:latin typeface="Arial Narrow" panose="020B0606020202030204" pitchFamily="34" charset="0"/>
          </a:endParaRPr>
        </a:p>
      </dgm:t>
    </dgm:pt>
    <dgm:pt modelId="{261D3E0A-567D-4AE4-A14E-FD864FEDD40A}">
      <dgm:prSet/>
      <dgm:spPr>
        <a:solidFill>
          <a:srgbClr val="70B22A"/>
        </a:solidFill>
      </dgm:spPr>
      <dgm:t>
        <a:bodyPr/>
        <a:lstStyle/>
        <a:p>
          <a:r>
            <a:rPr lang="ru-RU" dirty="0" smtClean="0">
              <a:effectLst>
                <a:outerShdw blurRad="38100" dist="38100" dir="2700000" algn="tl">
                  <a:srgbClr val="000000">
                    <a:alpha val="43137"/>
                  </a:srgbClr>
                </a:outerShdw>
              </a:effectLst>
            </a:rPr>
            <a:t>В соответствии с п. 10 ст. 3.5 Федерального закона N 137-ФЗ, </a:t>
          </a:r>
          <a:r>
            <a:rPr lang="ru-RU" b="1" u="sng" dirty="0" smtClean="0">
              <a:solidFill>
                <a:srgbClr val="C00000"/>
              </a:solidFill>
              <a:effectLst>
                <a:outerShdw blurRad="38100" dist="38100" dir="2700000" algn="tl">
                  <a:srgbClr val="000000">
                    <a:alpha val="43137"/>
                  </a:srgbClr>
                </a:outerShdw>
              </a:effectLst>
            </a:rPr>
            <a:t>НЕ ТРЕБУЕТСЯ </a:t>
          </a:r>
          <a:r>
            <a:rPr lang="ru-RU" dirty="0" smtClean="0">
              <a:effectLst>
                <a:outerShdw blurRad="38100" dist="38100" dir="2700000" algn="tl">
                  <a:srgbClr val="000000">
                    <a:alpha val="43137"/>
                  </a:srgbClr>
                </a:outerShdw>
              </a:effectLst>
            </a:rPr>
            <a:t>согласование схемы расположения земельного участка, в случаях образования земельного участка из земель, которые находятся в государственной собственности и расположены:</a:t>
          </a:r>
          <a:endParaRPr lang="ru-RU" dirty="0">
            <a:effectLst>
              <a:outerShdw blurRad="38100" dist="38100" dir="2700000" algn="tl">
                <a:srgbClr val="000000">
                  <a:alpha val="43137"/>
                </a:srgbClr>
              </a:outerShdw>
            </a:effectLst>
          </a:endParaRPr>
        </a:p>
      </dgm:t>
    </dgm:pt>
    <dgm:pt modelId="{22A79695-0909-4D16-892E-D025803DDD11}" type="parTrans" cxnId="{F7BA7C49-A2BB-430D-A121-7DA0EBD5D5E8}">
      <dgm:prSet/>
      <dgm:spPr/>
      <dgm:t>
        <a:bodyPr/>
        <a:lstStyle/>
        <a:p>
          <a:endParaRPr lang="ru-RU"/>
        </a:p>
      </dgm:t>
    </dgm:pt>
    <dgm:pt modelId="{C5185761-BCFE-4082-B8E1-F9BCF8DE0EA4}" type="sibTrans" cxnId="{F7BA7C49-A2BB-430D-A121-7DA0EBD5D5E8}">
      <dgm:prSet/>
      <dgm:spPr/>
      <dgm:t>
        <a:bodyPr/>
        <a:lstStyle/>
        <a:p>
          <a:endParaRPr lang="ru-RU"/>
        </a:p>
      </dgm:t>
    </dgm:pt>
    <dgm:pt modelId="{0B3DEAF6-31BC-46F3-92BE-C02137FCD750}" type="pres">
      <dgm:prSet presAssocID="{4F998999-C4BE-498D-B030-A90E99DCB07D}" presName="linear" presStyleCnt="0">
        <dgm:presLayoutVars>
          <dgm:animLvl val="lvl"/>
          <dgm:resizeHandles val="exact"/>
        </dgm:presLayoutVars>
      </dgm:prSet>
      <dgm:spPr/>
      <dgm:t>
        <a:bodyPr/>
        <a:lstStyle/>
        <a:p>
          <a:endParaRPr lang="ru-RU"/>
        </a:p>
      </dgm:t>
    </dgm:pt>
    <dgm:pt modelId="{08A05F4C-19BB-4C1C-96D1-6189D1DF1FC4}" type="pres">
      <dgm:prSet presAssocID="{F5184AE8-481A-4873-BEDD-8A18884F6904}" presName="parentText" presStyleLbl="node1" presStyleIdx="0" presStyleCnt="6" custLinFactY="102918" custLinFactNeighborX="603" custLinFactNeighborY="200000">
        <dgm:presLayoutVars>
          <dgm:chMax val="0"/>
          <dgm:bulletEnabled val="1"/>
        </dgm:presLayoutVars>
      </dgm:prSet>
      <dgm:spPr/>
      <dgm:t>
        <a:bodyPr/>
        <a:lstStyle/>
        <a:p>
          <a:endParaRPr lang="ru-RU"/>
        </a:p>
      </dgm:t>
    </dgm:pt>
    <dgm:pt modelId="{9F47FA62-D9C1-4A5B-82AE-643646F8FC11}" type="pres">
      <dgm:prSet presAssocID="{67450C62-0C87-4AAD-844C-670EC89FB2A5}" presName="spacer" presStyleCnt="0"/>
      <dgm:spPr/>
    </dgm:pt>
    <dgm:pt modelId="{54FC3320-7CB3-4B55-9DF8-FB1DC9E7B9B6}" type="pres">
      <dgm:prSet presAssocID="{261D3E0A-567D-4AE4-A14E-FD864FEDD40A}" presName="parentText" presStyleLbl="node1" presStyleIdx="1" presStyleCnt="6" custLinFactY="-147220" custLinFactNeighborX="1033" custLinFactNeighborY="-200000">
        <dgm:presLayoutVars>
          <dgm:chMax val="0"/>
          <dgm:bulletEnabled val="1"/>
        </dgm:presLayoutVars>
      </dgm:prSet>
      <dgm:spPr/>
      <dgm:t>
        <a:bodyPr/>
        <a:lstStyle/>
        <a:p>
          <a:endParaRPr lang="ru-RU"/>
        </a:p>
      </dgm:t>
    </dgm:pt>
    <dgm:pt modelId="{3590AFCB-45BC-4EE3-A8FB-7F4F57ADB5CA}" type="pres">
      <dgm:prSet presAssocID="{C5185761-BCFE-4082-B8E1-F9BCF8DE0EA4}" presName="spacer" presStyleCnt="0"/>
      <dgm:spPr/>
    </dgm:pt>
    <dgm:pt modelId="{DECFFA89-AA95-4826-BA57-CE23000C0F9D}" type="pres">
      <dgm:prSet presAssocID="{9608F452-EFE3-4350-AA35-0D54D21501B0}" presName="parentText" presStyleLbl="node1" presStyleIdx="2" presStyleCnt="6">
        <dgm:presLayoutVars>
          <dgm:chMax val="0"/>
          <dgm:bulletEnabled val="1"/>
        </dgm:presLayoutVars>
      </dgm:prSet>
      <dgm:spPr/>
      <dgm:t>
        <a:bodyPr/>
        <a:lstStyle/>
        <a:p>
          <a:endParaRPr lang="ru-RU"/>
        </a:p>
      </dgm:t>
    </dgm:pt>
    <dgm:pt modelId="{16F6ED14-B9B6-445C-AEB3-ED9257FEDB76}" type="pres">
      <dgm:prSet presAssocID="{3D1DC5A0-A269-4ED1-9E95-07E1753B74FC}" presName="spacer" presStyleCnt="0"/>
      <dgm:spPr/>
    </dgm:pt>
    <dgm:pt modelId="{414A5077-7F55-43A1-964B-A4FEC4DA1756}" type="pres">
      <dgm:prSet presAssocID="{CFD88CCF-F985-4B62-A271-E7ABBDF02A37}" presName="parentText" presStyleLbl="node1" presStyleIdx="3" presStyleCnt="6">
        <dgm:presLayoutVars>
          <dgm:chMax val="0"/>
          <dgm:bulletEnabled val="1"/>
        </dgm:presLayoutVars>
      </dgm:prSet>
      <dgm:spPr/>
      <dgm:t>
        <a:bodyPr/>
        <a:lstStyle/>
        <a:p>
          <a:endParaRPr lang="ru-RU"/>
        </a:p>
      </dgm:t>
    </dgm:pt>
    <dgm:pt modelId="{00E1A0AB-EF6B-46D3-AFF9-0940B042703C}" type="pres">
      <dgm:prSet presAssocID="{630ABF44-6E13-43BF-B81E-2D9327C88F40}" presName="spacer" presStyleCnt="0"/>
      <dgm:spPr/>
    </dgm:pt>
    <dgm:pt modelId="{729F063B-4B2B-40A6-9B6E-93D6FD4C06D8}" type="pres">
      <dgm:prSet presAssocID="{4568E7CD-C06A-495E-A880-C2CF000719B3}" presName="parentText" presStyleLbl="node1" presStyleIdx="4" presStyleCnt="6">
        <dgm:presLayoutVars>
          <dgm:chMax val="0"/>
          <dgm:bulletEnabled val="1"/>
        </dgm:presLayoutVars>
      </dgm:prSet>
      <dgm:spPr/>
      <dgm:t>
        <a:bodyPr/>
        <a:lstStyle/>
        <a:p>
          <a:endParaRPr lang="ru-RU"/>
        </a:p>
      </dgm:t>
    </dgm:pt>
    <dgm:pt modelId="{5A385EB7-7A2E-404F-8A7E-C5F2EE038298}" type="pres">
      <dgm:prSet presAssocID="{A42A213A-CDF9-4093-B9DC-C7F8764330AC}" presName="spacer" presStyleCnt="0"/>
      <dgm:spPr/>
    </dgm:pt>
    <dgm:pt modelId="{3E88BE52-DEFA-4A1B-A61A-BA97EB5F6DD4}" type="pres">
      <dgm:prSet presAssocID="{427ED279-8826-4088-9155-AA84326D5DFB}" presName="parentText" presStyleLbl="node1" presStyleIdx="5" presStyleCnt="6">
        <dgm:presLayoutVars>
          <dgm:chMax val="0"/>
          <dgm:bulletEnabled val="1"/>
        </dgm:presLayoutVars>
      </dgm:prSet>
      <dgm:spPr/>
      <dgm:t>
        <a:bodyPr/>
        <a:lstStyle/>
        <a:p>
          <a:endParaRPr lang="ru-RU"/>
        </a:p>
      </dgm:t>
    </dgm:pt>
  </dgm:ptLst>
  <dgm:cxnLst>
    <dgm:cxn modelId="{9ADD1A08-57D3-4DB4-ABB6-131307C0F677}" type="presOf" srcId="{F5184AE8-481A-4873-BEDD-8A18884F6904}" destId="{08A05F4C-19BB-4C1C-96D1-6189D1DF1FC4}" srcOrd="0" destOrd="0" presId="urn:microsoft.com/office/officeart/2005/8/layout/vList2"/>
    <dgm:cxn modelId="{A0C51E05-9C02-4787-AFDE-2A20FA512DB1}" type="presOf" srcId="{427ED279-8826-4088-9155-AA84326D5DFB}" destId="{3E88BE52-DEFA-4A1B-A61A-BA97EB5F6DD4}" srcOrd="0" destOrd="0" presId="urn:microsoft.com/office/officeart/2005/8/layout/vList2"/>
    <dgm:cxn modelId="{F7BA7C49-A2BB-430D-A121-7DA0EBD5D5E8}" srcId="{4F998999-C4BE-498D-B030-A90E99DCB07D}" destId="{261D3E0A-567D-4AE4-A14E-FD864FEDD40A}" srcOrd="1" destOrd="0" parTransId="{22A79695-0909-4D16-892E-D025803DDD11}" sibTransId="{C5185761-BCFE-4082-B8E1-F9BCF8DE0EA4}"/>
    <dgm:cxn modelId="{03373155-9F3D-475A-AE4A-5254EF4E9EFA}" srcId="{4F998999-C4BE-498D-B030-A90E99DCB07D}" destId="{4568E7CD-C06A-495E-A880-C2CF000719B3}" srcOrd="4" destOrd="0" parTransId="{6FB126DC-F96A-4E67-BACB-67A40DBFC41A}" sibTransId="{A42A213A-CDF9-4093-B9DC-C7F8764330AC}"/>
    <dgm:cxn modelId="{EE5BEFFD-7D63-42DB-996C-544162D7236A}" srcId="{4F998999-C4BE-498D-B030-A90E99DCB07D}" destId="{9608F452-EFE3-4350-AA35-0D54D21501B0}" srcOrd="2" destOrd="0" parTransId="{FDEEA7ED-E15F-49B3-B2D8-0198FA9DE6CC}" sibTransId="{3D1DC5A0-A269-4ED1-9E95-07E1753B74FC}"/>
    <dgm:cxn modelId="{A1C33545-59FE-42F6-BF9C-F888D338C010}" type="presOf" srcId="{CFD88CCF-F985-4B62-A271-E7ABBDF02A37}" destId="{414A5077-7F55-43A1-964B-A4FEC4DA1756}" srcOrd="0" destOrd="0" presId="urn:microsoft.com/office/officeart/2005/8/layout/vList2"/>
    <dgm:cxn modelId="{7145B672-200B-46A1-A75B-3A4B5F29ACAE}" type="presOf" srcId="{9608F452-EFE3-4350-AA35-0D54D21501B0}" destId="{DECFFA89-AA95-4826-BA57-CE23000C0F9D}" srcOrd="0" destOrd="0" presId="urn:microsoft.com/office/officeart/2005/8/layout/vList2"/>
    <dgm:cxn modelId="{61C147FA-4F85-46AD-8090-13A967FF430C}" srcId="{4F998999-C4BE-498D-B030-A90E99DCB07D}" destId="{427ED279-8826-4088-9155-AA84326D5DFB}" srcOrd="5" destOrd="0" parTransId="{A6D748AE-1FB4-4CA2-BAEE-67072C63F992}" sibTransId="{E5634055-754C-4D5B-820D-FA120BC751BA}"/>
    <dgm:cxn modelId="{73E72DD7-EB10-416B-B11D-D8D0BA82FDB2}" srcId="{4F998999-C4BE-498D-B030-A90E99DCB07D}" destId="{F5184AE8-481A-4873-BEDD-8A18884F6904}" srcOrd="0" destOrd="0" parTransId="{9316A3D1-3E03-4ACF-BBD6-D30DCCAAF797}" sibTransId="{67450C62-0C87-4AAD-844C-670EC89FB2A5}"/>
    <dgm:cxn modelId="{70D0110E-ED30-477D-8054-C1EBCF561716}" type="presOf" srcId="{4568E7CD-C06A-495E-A880-C2CF000719B3}" destId="{729F063B-4B2B-40A6-9B6E-93D6FD4C06D8}" srcOrd="0" destOrd="0" presId="urn:microsoft.com/office/officeart/2005/8/layout/vList2"/>
    <dgm:cxn modelId="{E29778B0-3EDD-4298-97E9-90A91C93A094}" type="presOf" srcId="{4F998999-C4BE-498D-B030-A90E99DCB07D}" destId="{0B3DEAF6-31BC-46F3-92BE-C02137FCD750}" srcOrd="0" destOrd="0" presId="urn:microsoft.com/office/officeart/2005/8/layout/vList2"/>
    <dgm:cxn modelId="{AA658816-BE93-43F8-9E43-80C4B975A6F4}" srcId="{4F998999-C4BE-498D-B030-A90E99DCB07D}" destId="{CFD88CCF-F985-4B62-A271-E7ABBDF02A37}" srcOrd="3" destOrd="0" parTransId="{F803CB69-3216-4E29-A4EE-F4E5FB5D0551}" sibTransId="{630ABF44-6E13-43BF-B81E-2D9327C88F40}"/>
    <dgm:cxn modelId="{B18721CE-A367-4BEC-824E-F6DD97936473}" type="presOf" srcId="{261D3E0A-567D-4AE4-A14E-FD864FEDD40A}" destId="{54FC3320-7CB3-4B55-9DF8-FB1DC9E7B9B6}" srcOrd="0" destOrd="0" presId="urn:microsoft.com/office/officeart/2005/8/layout/vList2"/>
    <dgm:cxn modelId="{79DD477E-12A6-4ACC-BC2E-5D842FE4E6E2}" type="presParOf" srcId="{0B3DEAF6-31BC-46F3-92BE-C02137FCD750}" destId="{08A05F4C-19BB-4C1C-96D1-6189D1DF1FC4}" srcOrd="0" destOrd="0" presId="urn:microsoft.com/office/officeart/2005/8/layout/vList2"/>
    <dgm:cxn modelId="{6F5632A9-82B9-49E9-9B7E-C88A05B59AA0}" type="presParOf" srcId="{0B3DEAF6-31BC-46F3-92BE-C02137FCD750}" destId="{9F47FA62-D9C1-4A5B-82AE-643646F8FC11}" srcOrd="1" destOrd="0" presId="urn:microsoft.com/office/officeart/2005/8/layout/vList2"/>
    <dgm:cxn modelId="{FBDE3B17-C702-4CA7-AE93-0D1EBF3A7764}" type="presParOf" srcId="{0B3DEAF6-31BC-46F3-92BE-C02137FCD750}" destId="{54FC3320-7CB3-4B55-9DF8-FB1DC9E7B9B6}" srcOrd="2" destOrd="0" presId="urn:microsoft.com/office/officeart/2005/8/layout/vList2"/>
    <dgm:cxn modelId="{E07B195B-52D7-4023-BD81-17AEB7E145D9}" type="presParOf" srcId="{0B3DEAF6-31BC-46F3-92BE-C02137FCD750}" destId="{3590AFCB-45BC-4EE3-A8FB-7F4F57ADB5CA}" srcOrd="3" destOrd="0" presId="urn:microsoft.com/office/officeart/2005/8/layout/vList2"/>
    <dgm:cxn modelId="{B3443B50-5377-4501-8DA4-D66B84C58C52}" type="presParOf" srcId="{0B3DEAF6-31BC-46F3-92BE-C02137FCD750}" destId="{DECFFA89-AA95-4826-BA57-CE23000C0F9D}" srcOrd="4" destOrd="0" presId="urn:microsoft.com/office/officeart/2005/8/layout/vList2"/>
    <dgm:cxn modelId="{8B70BD7A-469B-4AA0-84EA-2C8F50531EC5}" type="presParOf" srcId="{0B3DEAF6-31BC-46F3-92BE-C02137FCD750}" destId="{16F6ED14-B9B6-445C-AEB3-ED9257FEDB76}" srcOrd="5" destOrd="0" presId="urn:microsoft.com/office/officeart/2005/8/layout/vList2"/>
    <dgm:cxn modelId="{22110E9E-4333-46D4-8AF1-375B97631F43}" type="presParOf" srcId="{0B3DEAF6-31BC-46F3-92BE-C02137FCD750}" destId="{414A5077-7F55-43A1-964B-A4FEC4DA1756}" srcOrd="6" destOrd="0" presId="urn:microsoft.com/office/officeart/2005/8/layout/vList2"/>
    <dgm:cxn modelId="{C40981B0-10E3-486F-A5BF-F2B10CB448C3}" type="presParOf" srcId="{0B3DEAF6-31BC-46F3-92BE-C02137FCD750}" destId="{00E1A0AB-EF6B-46D3-AFF9-0940B042703C}" srcOrd="7" destOrd="0" presId="urn:microsoft.com/office/officeart/2005/8/layout/vList2"/>
    <dgm:cxn modelId="{314BA003-8055-4613-8741-0B8900032EE3}" type="presParOf" srcId="{0B3DEAF6-31BC-46F3-92BE-C02137FCD750}" destId="{729F063B-4B2B-40A6-9B6E-93D6FD4C06D8}" srcOrd="8" destOrd="0" presId="urn:microsoft.com/office/officeart/2005/8/layout/vList2"/>
    <dgm:cxn modelId="{E73ABCDC-C97D-46F2-BB60-35475381177E}" type="presParOf" srcId="{0B3DEAF6-31BC-46F3-92BE-C02137FCD750}" destId="{5A385EB7-7A2E-404F-8A7E-C5F2EE038298}" srcOrd="9" destOrd="0" presId="urn:microsoft.com/office/officeart/2005/8/layout/vList2"/>
    <dgm:cxn modelId="{BC4D63F1-9E62-4784-85AE-2E5163C2173C}" type="presParOf" srcId="{0B3DEAF6-31BC-46F3-92BE-C02137FCD750}" destId="{3E88BE52-DEFA-4A1B-A61A-BA97EB5F6DD4}"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98999-C4BE-498D-B030-A90E99DCB07D}" type="doc">
      <dgm:prSet loTypeId="urn:microsoft.com/office/officeart/2005/8/layout/vList2" loCatId="list" qsTypeId="urn:microsoft.com/office/officeart/2005/8/quickstyle/3d2" qsCatId="3D" csTypeId="urn:microsoft.com/office/officeart/2005/8/colors/accent1_2#4" csCatId="accent1" phldr="1"/>
      <dgm:spPr/>
      <dgm:t>
        <a:bodyPr/>
        <a:lstStyle/>
        <a:p>
          <a:endParaRPr lang="ru-RU"/>
        </a:p>
      </dgm:t>
    </dgm:pt>
    <dgm:pt modelId="{F5184AE8-481A-4873-BEDD-8A18884F6904}">
      <dgm:prSet phldrT="[Текст]" custT="1"/>
      <dgm:spPr/>
      <dgm:t>
        <a:bodyPr/>
        <a:lstStyle/>
        <a:p>
          <a:r>
            <a:rPr lang="ru-RU" sz="1400" dirty="0" smtClean="0">
              <a:effectLst>
                <a:outerShdw blurRad="38100" dist="38100" dir="2700000" algn="tl">
                  <a:srgbClr val="000000">
                    <a:alpha val="43137"/>
                  </a:srgbClr>
                </a:outerShdw>
              </a:effectLst>
              <a:latin typeface="Arial Narrow" panose="020B0606020202030204" pitchFamily="34" charset="0"/>
            </a:rPr>
            <a:t>образования земельных участков из земельных участков, находящихся в государственной или муниципальной собственности, путем раздела, объединения, перераспределения;</a:t>
          </a:r>
          <a:endParaRPr lang="ru-RU" sz="1400" dirty="0">
            <a:effectLst>
              <a:outerShdw blurRad="38100" dist="38100" dir="2700000" algn="tl">
                <a:srgbClr val="000000">
                  <a:alpha val="43137"/>
                </a:srgbClr>
              </a:outerShdw>
            </a:effectLst>
            <a:latin typeface="Arial Narrow" panose="020B0606020202030204" pitchFamily="34" charset="0"/>
          </a:endParaRPr>
        </a:p>
      </dgm:t>
    </dgm:pt>
    <dgm:pt modelId="{9316A3D1-3E03-4ACF-BBD6-D30DCCAAF797}" type="parTrans" cxnId="{73E72DD7-EB10-416B-B11D-D8D0BA82FDB2}">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67450C62-0C87-4AAD-844C-670EC89FB2A5}" type="sibTrans" cxnId="{73E72DD7-EB10-416B-B11D-D8D0BA82FDB2}">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9608F452-EFE3-4350-AA35-0D54D21501B0}">
      <dgm:prSet custT="1"/>
      <dgm:spPr/>
      <dgm:t>
        <a:bodyPr/>
        <a:lstStyle/>
        <a:p>
          <a:r>
            <a:rPr lang="ru-RU" sz="1400" dirty="0" smtClean="0">
              <a:effectLst>
                <a:outerShdw blurRad="38100" dist="38100" dir="2700000" algn="tl">
                  <a:srgbClr val="000000">
                    <a:alpha val="43137"/>
                  </a:srgbClr>
                </a:outerShdw>
              </a:effectLst>
              <a:latin typeface="Arial Narrow" panose="020B0606020202030204" pitchFamily="34" charset="0"/>
            </a:rPr>
            <a:t>когда земельные участки образуются в соответствии с утвержденным проектом межевания территории.</a:t>
          </a:r>
        </a:p>
      </dgm:t>
    </dgm:pt>
    <dgm:pt modelId="{FDEEA7ED-E15F-49B3-B2D8-0198FA9DE6CC}" type="parTrans" cxnId="{EE5BEFFD-7D63-42DB-996C-544162D7236A}">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3D1DC5A0-A269-4ED1-9E95-07E1753B74FC}" type="sibTrans" cxnId="{EE5BEFFD-7D63-42DB-996C-544162D7236A}">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261D3E0A-567D-4AE4-A14E-FD864FEDD40A}">
      <dgm:prSet custT="1"/>
      <dgm:spPr>
        <a:solidFill>
          <a:srgbClr val="70B22A"/>
        </a:solidFill>
      </dgm:spPr>
      <dgm:t>
        <a:bodyPr/>
        <a:lstStyle/>
        <a:p>
          <a:pPr algn="just"/>
          <a:r>
            <a:rPr lang="ru-RU" sz="1400" dirty="0" smtClean="0">
              <a:effectLst>
                <a:outerShdw blurRad="38100" dist="38100" dir="2700000" algn="tl">
                  <a:srgbClr val="000000">
                    <a:alpha val="43137"/>
                  </a:srgbClr>
                </a:outerShdw>
              </a:effectLst>
              <a:latin typeface="Arial Narrow" panose="020B0606020202030204" pitchFamily="34" charset="0"/>
            </a:rPr>
            <a:t>В соответствии с разъяснениями Минэкономразвития России (письмо от 15.09.2017 N 26268-ВА/Д23и «О применении положений федеральных законов в связи с вступлением в силу Федерального закона от 29 июля 2017 г. N 280-ФЗ»)Положения ст. 3.5 Федерального закона N 137-ФЗ </a:t>
          </a:r>
          <a:r>
            <a:rPr lang="ru-RU" sz="1400" b="1" u="sng" dirty="0" smtClean="0">
              <a:solidFill>
                <a:srgbClr val="C00000"/>
              </a:solidFill>
              <a:effectLst>
                <a:outerShdw blurRad="38100" dist="38100" dir="2700000" algn="tl">
                  <a:srgbClr val="000000">
                    <a:alpha val="43137"/>
                  </a:srgbClr>
                </a:outerShdw>
              </a:effectLst>
              <a:latin typeface="Arial Narrow" panose="020B0606020202030204" pitchFamily="34" charset="0"/>
            </a:rPr>
            <a:t>НЕ ПРИМЕНЯЮТСЯ </a:t>
          </a:r>
          <a:r>
            <a:rPr lang="ru-RU" sz="1400" dirty="0" smtClean="0">
              <a:effectLst>
                <a:outerShdw blurRad="38100" dist="38100" dir="2700000" algn="tl">
                  <a:srgbClr val="000000">
                    <a:alpha val="43137"/>
                  </a:srgbClr>
                </a:outerShdw>
              </a:effectLst>
              <a:latin typeface="Arial Narrow" panose="020B0606020202030204" pitchFamily="34" charset="0"/>
            </a:rPr>
            <a:t>в следующих случаях:</a:t>
          </a:r>
          <a:endParaRPr lang="ru-RU" sz="1400" dirty="0">
            <a:effectLst>
              <a:outerShdw blurRad="38100" dist="38100" dir="2700000" algn="tl">
                <a:srgbClr val="000000">
                  <a:alpha val="43137"/>
                </a:srgbClr>
              </a:outerShdw>
            </a:effectLst>
            <a:latin typeface="Arial Narrow" panose="020B0606020202030204" pitchFamily="34" charset="0"/>
          </a:endParaRPr>
        </a:p>
      </dgm:t>
    </dgm:pt>
    <dgm:pt modelId="{22A79695-0909-4D16-892E-D025803DDD11}" type="parTrans" cxnId="{F7BA7C49-A2BB-430D-A121-7DA0EBD5D5E8}">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C5185761-BCFE-4082-B8E1-F9BCF8DE0EA4}" type="sibTrans" cxnId="{F7BA7C49-A2BB-430D-A121-7DA0EBD5D5E8}">
      <dgm:prSet/>
      <dgm:spPr/>
      <dgm:t>
        <a:bodyPr/>
        <a:lstStyle/>
        <a:p>
          <a:endParaRPr lang="ru-RU" sz="1400">
            <a:effectLst>
              <a:outerShdw blurRad="38100" dist="38100" dir="2700000" algn="tl">
                <a:srgbClr val="000000">
                  <a:alpha val="43137"/>
                </a:srgbClr>
              </a:outerShdw>
            </a:effectLst>
            <a:latin typeface="Arial Narrow" panose="020B0606020202030204" pitchFamily="34" charset="0"/>
          </a:endParaRPr>
        </a:p>
      </dgm:t>
    </dgm:pt>
    <dgm:pt modelId="{0B3DEAF6-31BC-46F3-92BE-C02137FCD750}" type="pres">
      <dgm:prSet presAssocID="{4F998999-C4BE-498D-B030-A90E99DCB07D}" presName="linear" presStyleCnt="0">
        <dgm:presLayoutVars>
          <dgm:animLvl val="lvl"/>
          <dgm:resizeHandles val="exact"/>
        </dgm:presLayoutVars>
      </dgm:prSet>
      <dgm:spPr/>
      <dgm:t>
        <a:bodyPr/>
        <a:lstStyle/>
        <a:p>
          <a:endParaRPr lang="ru-RU"/>
        </a:p>
      </dgm:t>
    </dgm:pt>
    <dgm:pt modelId="{08A05F4C-19BB-4C1C-96D1-6189D1DF1FC4}" type="pres">
      <dgm:prSet presAssocID="{F5184AE8-481A-4873-BEDD-8A18884F6904}" presName="parentText" presStyleLbl="node1" presStyleIdx="0" presStyleCnt="3" custLinFactY="100000" custLinFactNeighborX="267" custLinFactNeighborY="128813">
        <dgm:presLayoutVars>
          <dgm:chMax val="0"/>
          <dgm:bulletEnabled val="1"/>
        </dgm:presLayoutVars>
      </dgm:prSet>
      <dgm:spPr/>
      <dgm:t>
        <a:bodyPr/>
        <a:lstStyle/>
        <a:p>
          <a:endParaRPr lang="ru-RU"/>
        </a:p>
      </dgm:t>
    </dgm:pt>
    <dgm:pt modelId="{9F47FA62-D9C1-4A5B-82AE-643646F8FC11}" type="pres">
      <dgm:prSet presAssocID="{67450C62-0C87-4AAD-844C-670EC89FB2A5}" presName="spacer" presStyleCnt="0"/>
      <dgm:spPr/>
    </dgm:pt>
    <dgm:pt modelId="{54FC3320-7CB3-4B55-9DF8-FB1DC9E7B9B6}" type="pres">
      <dgm:prSet presAssocID="{261D3E0A-567D-4AE4-A14E-FD864FEDD40A}" presName="parentText" presStyleLbl="node1" presStyleIdx="1" presStyleCnt="3" custScaleY="103546" custLinFactY="-122209" custLinFactNeighborX="-864" custLinFactNeighborY="-200000">
        <dgm:presLayoutVars>
          <dgm:chMax val="0"/>
          <dgm:bulletEnabled val="1"/>
        </dgm:presLayoutVars>
      </dgm:prSet>
      <dgm:spPr/>
      <dgm:t>
        <a:bodyPr/>
        <a:lstStyle/>
        <a:p>
          <a:endParaRPr lang="ru-RU"/>
        </a:p>
      </dgm:t>
    </dgm:pt>
    <dgm:pt modelId="{3590AFCB-45BC-4EE3-A8FB-7F4F57ADB5CA}" type="pres">
      <dgm:prSet presAssocID="{C5185761-BCFE-4082-B8E1-F9BCF8DE0EA4}" presName="spacer" presStyleCnt="0"/>
      <dgm:spPr/>
    </dgm:pt>
    <dgm:pt modelId="{DECFFA89-AA95-4826-BA57-CE23000C0F9D}" type="pres">
      <dgm:prSet presAssocID="{9608F452-EFE3-4350-AA35-0D54D21501B0}" presName="parentText" presStyleLbl="node1" presStyleIdx="2" presStyleCnt="3">
        <dgm:presLayoutVars>
          <dgm:chMax val="0"/>
          <dgm:bulletEnabled val="1"/>
        </dgm:presLayoutVars>
      </dgm:prSet>
      <dgm:spPr/>
      <dgm:t>
        <a:bodyPr/>
        <a:lstStyle/>
        <a:p>
          <a:endParaRPr lang="ru-RU"/>
        </a:p>
      </dgm:t>
    </dgm:pt>
  </dgm:ptLst>
  <dgm:cxnLst>
    <dgm:cxn modelId="{F7BA7C49-A2BB-430D-A121-7DA0EBD5D5E8}" srcId="{4F998999-C4BE-498D-B030-A90E99DCB07D}" destId="{261D3E0A-567D-4AE4-A14E-FD864FEDD40A}" srcOrd="1" destOrd="0" parTransId="{22A79695-0909-4D16-892E-D025803DDD11}" sibTransId="{C5185761-BCFE-4082-B8E1-F9BCF8DE0EA4}"/>
    <dgm:cxn modelId="{EE5BEFFD-7D63-42DB-996C-544162D7236A}" srcId="{4F998999-C4BE-498D-B030-A90E99DCB07D}" destId="{9608F452-EFE3-4350-AA35-0D54D21501B0}" srcOrd="2" destOrd="0" parTransId="{FDEEA7ED-E15F-49B3-B2D8-0198FA9DE6CC}" sibTransId="{3D1DC5A0-A269-4ED1-9E95-07E1753B74FC}"/>
    <dgm:cxn modelId="{BD003848-BDD6-46E3-B9E9-7BBA00CD2455}" type="presOf" srcId="{9608F452-EFE3-4350-AA35-0D54D21501B0}" destId="{DECFFA89-AA95-4826-BA57-CE23000C0F9D}" srcOrd="0" destOrd="0" presId="urn:microsoft.com/office/officeart/2005/8/layout/vList2"/>
    <dgm:cxn modelId="{73E72DD7-EB10-416B-B11D-D8D0BA82FDB2}" srcId="{4F998999-C4BE-498D-B030-A90E99DCB07D}" destId="{F5184AE8-481A-4873-BEDD-8A18884F6904}" srcOrd="0" destOrd="0" parTransId="{9316A3D1-3E03-4ACF-BBD6-D30DCCAAF797}" sibTransId="{67450C62-0C87-4AAD-844C-670EC89FB2A5}"/>
    <dgm:cxn modelId="{630781CC-7F3A-48DF-A637-02DDFB4F8E01}" type="presOf" srcId="{261D3E0A-567D-4AE4-A14E-FD864FEDD40A}" destId="{54FC3320-7CB3-4B55-9DF8-FB1DC9E7B9B6}" srcOrd="0" destOrd="0" presId="urn:microsoft.com/office/officeart/2005/8/layout/vList2"/>
    <dgm:cxn modelId="{9773820B-81B7-47A7-9F5B-C5FFE927FCAD}" type="presOf" srcId="{4F998999-C4BE-498D-B030-A90E99DCB07D}" destId="{0B3DEAF6-31BC-46F3-92BE-C02137FCD750}" srcOrd="0" destOrd="0" presId="urn:microsoft.com/office/officeart/2005/8/layout/vList2"/>
    <dgm:cxn modelId="{346FC3B8-3FD7-4A60-A967-DDB74F2607B6}" type="presOf" srcId="{F5184AE8-481A-4873-BEDD-8A18884F6904}" destId="{08A05F4C-19BB-4C1C-96D1-6189D1DF1FC4}" srcOrd="0" destOrd="0" presId="urn:microsoft.com/office/officeart/2005/8/layout/vList2"/>
    <dgm:cxn modelId="{7238130C-FEE8-4539-B20C-23B98B7C20A7}" type="presParOf" srcId="{0B3DEAF6-31BC-46F3-92BE-C02137FCD750}" destId="{08A05F4C-19BB-4C1C-96D1-6189D1DF1FC4}" srcOrd="0" destOrd="0" presId="urn:microsoft.com/office/officeart/2005/8/layout/vList2"/>
    <dgm:cxn modelId="{37F155B4-29EE-450A-9AF5-A0059E224A03}" type="presParOf" srcId="{0B3DEAF6-31BC-46F3-92BE-C02137FCD750}" destId="{9F47FA62-D9C1-4A5B-82AE-643646F8FC11}" srcOrd="1" destOrd="0" presId="urn:microsoft.com/office/officeart/2005/8/layout/vList2"/>
    <dgm:cxn modelId="{F769979C-EB5B-4412-837A-C2928980168E}" type="presParOf" srcId="{0B3DEAF6-31BC-46F3-92BE-C02137FCD750}" destId="{54FC3320-7CB3-4B55-9DF8-FB1DC9E7B9B6}" srcOrd="2" destOrd="0" presId="urn:microsoft.com/office/officeart/2005/8/layout/vList2"/>
    <dgm:cxn modelId="{2CBFB552-D54F-4DD1-AF11-738E61DBB466}" type="presParOf" srcId="{0B3DEAF6-31BC-46F3-92BE-C02137FCD750}" destId="{3590AFCB-45BC-4EE3-A8FB-7F4F57ADB5CA}" srcOrd="3" destOrd="0" presId="urn:microsoft.com/office/officeart/2005/8/layout/vList2"/>
    <dgm:cxn modelId="{DAF6FB9F-B9E5-48A6-BD76-DF56E8656D06}" type="presParOf" srcId="{0B3DEAF6-31BC-46F3-92BE-C02137FCD750}" destId="{DECFFA89-AA95-4826-BA57-CE23000C0F9D}"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9891C1A-6177-4559-AC64-5CC4A8A710B9}" type="datetimeFigureOut">
              <a:rPr lang="ru-RU"/>
              <a:pPr>
                <a:defRPr/>
              </a:pPr>
              <a:t>07.02.2018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90D789-DE11-4369-B3FF-1942DDA3456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91749B3-F9D7-42BC-84B7-94002509CFB7}" type="datetimeFigureOut">
              <a:rPr lang="ru-RU"/>
              <a:pPr>
                <a:defRPr/>
              </a:pPr>
              <a:t>07.02.2018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182F2D-A9DC-4B7F-95E6-41C012E0E2E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1687D14-1A77-491D-A617-C24CEA85A2C6}" type="datetimeFigureOut">
              <a:rPr lang="ru-RU"/>
              <a:pPr>
                <a:defRPr/>
              </a:pPr>
              <a:t>07.02.2018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7E39C6-01D1-47A6-835F-B2E5B12CEEC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64A436-A4AB-458D-A871-B5EB1C8C8769}" type="datetimeFigureOut">
              <a:rPr lang="ru-RU"/>
              <a:pPr>
                <a:defRPr/>
              </a:pPr>
              <a:t>07.02.2018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900086-F1D3-40B0-89A3-41B5E1A7224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2C60057A-8533-4263-8B1A-215AA7542976}" type="datetimeFigureOut">
              <a:rPr lang="uk-UA"/>
              <a:pPr>
                <a:defRPr/>
              </a:pPr>
              <a:t>07.02.2018</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D7DCB27-04E2-44E0-85E5-B4D1A5A85D18}"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CF4E8B4A-03FD-4EE2-8B5A-DF41C989628F}" type="datetimeFigureOut">
              <a:rPr lang="uk-UA"/>
              <a:pPr>
                <a:defRPr/>
              </a:pPr>
              <a:t>07.02.2018</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9175809-212D-408F-9E7E-432C0D38960C}"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CC2667-96B5-4E33-998C-B7D4D0108F69}" type="datetimeFigureOut">
              <a:rPr lang="uk-UA"/>
              <a:pPr>
                <a:defRPr/>
              </a:pPr>
              <a:t>07.02.2018</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78174B27-8184-4957-8E01-D40D0BC6C4EB}"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E94C2C1E-03DB-44C6-9423-523290D865D4}" type="datetimeFigureOut">
              <a:rPr lang="uk-UA"/>
              <a:pPr>
                <a:defRPr/>
              </a:pPr>
              <a:t>07.02.2018</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5911B90-93E1-400D-9C38-B72E92FAA72E}"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D513AC34-EBA8-45B3-BD25-7614AF99CB46}" type="datetimeFigureOut">
              <a:rPr lang="uk-UA"/>
              <a:pPr>
                <a:defRPr/>
              </a:pPr>
              <a:t>07.02.2018</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FD7D5EFC-37B2-4EC7-A4F1-FC3F10A1A869}"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6166C60E-6D58-4806-B050-CE666F8D3F33}" type="datetimeFigureOut">
              <a:rPr lang="uk-UA"/>
              <a:pPr>
                <a:defRPr/>
              </a:pPr>
              <a:t>07.02.2018</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BA3AD576-69E3-4309-838F-64FBF2ECE337}"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21BB3D2-17CF-4BBD-94BF-B6321D848332}" type="datetimeFigureOut">
              <a:rPr lang="uk-UA"/>
              <a:pPr>
                <a:defRPr/>
              </a:pPr>
              <a:t>07.02.2018</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DE4B7AAD-3D96-4051-B641-FF30F1FAD6CD}" type="slidenum">
              <a:rPr lang="uk-UA"/>
              <a:pPr>
                <a:defRPr/>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2DF7532-BBDC-4AE6-A3D6-774E2D8A65F7}" type="datetimeFigureOut">
              <a:rPr lang="uk-UA"/>
              <a:pPr>
                <a:defRPr/>
              </a:pPr>
              <a:t>07.02.2018</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4E92CCA9-F7E3-4806-A7AA-001DA2EEC6C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E03E9D-F06A-46EE-BBEE-6FAFF39E19A6}" type="datetimeFigureOut">
              <a:rPr lang="ru-RU"/>
              <a:pPr>
                <a:defRPr/>
              </a:pPr>
              <a:t>07.02.2018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9AE552-5375-4FFD-A370-49B6B0B2D433}"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0B6900-E2E8-4333-8748-3C2CD25FDD5C}" type="datetimeFigureOut">
              <a:rPr lang="uk-UA"/>
              <a:pPr>
                <a:defRPr/>
              </a:pPr>
              <a:t>07.02.2018</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198D02CC-2E99-46EB-AF9F-85806797D9A1}" type="slidenum">
              <a:rPr lang="uk-UA"/>
              <a:pPr>
                <a:defRPr/>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62D7B60-0E1A-4F73-B237-E182468BF08B}" type="datetimeFigureOut">
              <a:rPr lang="uk-UA"/>
              <a:pPr>
                <a:defRPr/>
              </a:pPr>
              <a:t>07.02.2018</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3757D49-4254-4B2D-8625-740D22250909}" type="slidenum">
              <a:rPr lang="uk-UA"/>
              <a:pPr>
                <a:defRPr/>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214A590-A2B9-4DE5-9CE8-CBEBBDAE1FEC}" type="datetimeFigureOut">
              <a:rPr lang="uk-UA"/>
              <a:pPr>
                <a:defRPr/>
              </a:pPr>
              <a:t>07.02.2018</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3F7FCE18-0933-4E4B-9D01-39CB28A35194}" type="slidenum">
              <a:rPr lang="uk-UA"/>
              <a:pPr>
                <a:defRPr/>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prstClr val="black">
                    <a:tint val="75000"/>
                  </a:prstClr>
                </a:solidFill>
              </a:defRPr>
            </a:lvl1pPr>
          </a:lstStyle>
          <a:p>
            <a:pPr>
              <a:defRPr/>
            </a:pPr>
            <a:fld id="{96BBF554-48F9-4E22-B301-3CB19A150C78}" type="datetimeFigureOut">
              <a:rPr lang="en-US"/>
              <a:pPr>
                <a:defRPr/>
              </a:pPr>
              <a:t>2/7/2018</a:t>
            </a:fld>
            <a:endParaRPr lang="en-US"/>
          </a:p>
        </p:txBody>
      </p:sp>
      <p:sp>
        <p:nvSpPr>
          <p:cNvPr id="4" name="Holder 4"/>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3768E606-B2B9-4A33-98CD-9402E103E462}"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B64268-6981-4080-B220-CCBB6DC66E19}" type="datetimeFigureOut">
              <a:rPr lang="ru-RU"/>
              <a:pPr>
                <a:defRPr/>
              </a:pPr>
              <a:t>07.02.2018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E81706-61BF-42EA-8189-7A2F4A8B1C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BAD5DB-2963-45EE-A4BF-9A1BE4CE2A9A}" type="datetimeFigureOut">
              <a:rPr lang="ru-RU"/>
              <a:pPr>
                <a:defRPr/>
              </a:pPr>
              <a:t>07.02.2018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514C17-F3DE-4C8E-BFEE-032B8DC631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218396D-4CED-46A3-879D-50A67C76CEAE}" type="datetimeFigureOut">
              <a:rPr lang="ru-RU"/>
              <a:pPr>
                <a:defRPr/>
              </a:pPr>
              <a:t>07.02.2018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A52347C-FFFA-4280-A953-BC60872089F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1130699-331E-4ED5-A7DA-A47DAA0D3C25}" type="datetimeFigureOut">
              <a:rPr lang="ru-RU"/>
              <a:pPr>
                <a:defRPr/>
              </a:pPr>
              <a:t>07.02.2018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733667-C15B-46DA-9003-1A93F7D67D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A1E10BA-CB14-474E-BDA5-7CEF6C3C9A56}" type="datetimeFigureOut">
              <a:rPr lang="ru-RU"/>
              <a:pPr>
                <a:defRPr/>
              </a:pPr>
              <a:t>07.02.2018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2882CD9-13D8-4990-ADF9-04867A5265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7B726DB-78EA-4642-827E-1655BFE59DBF}" type="datetimeFigureOut">
              <a:rPr lang="ru-RU"/>
              <a:pPr>
                <a:defRPr/>
              </a:pPr>
              <a:t>07.02.2018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CB135DC-23AE-4EEA-A2B7-95F1E59253D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989593-8771-4A3D-A90B-5DFC40E0DE76}" type="datetimeFigureOut">
              <a:rPr lang="ru-RU"/>
              <a:pPr>
                <a:defRPr/>
              </a:pPr>
              <a:t>07.02.2018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DD7FD6-F18D-44B5-B335-8BB3069B0D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432FF75-CA66-467B-99D5-8D004469A5C8}" type="datetimeFigureOut">
              <a:rPr lang="ru-RU"/>
              <a:pPr>
                <a:defRPr/>
              </a:pPr>
              <a:t>07.02.2018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081DD1F-1172-491F-A408-CDC7A3C6C5F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5" r:id="rId1"/>
    <p:sldLayoutId id="2147483814" r:id="rId2"/>
    <p:sldLayoutId id="2147483813" r:id="rId3"/>
    <p:sldLayoutId id="2147483812" r:id="rId4"/>
    <p:sldLayoutId id="2147483811" r:id="rId5"/>
    <p:sldLayoutId id="2147483810" r:id="rId6"/>
    <p:sldLayoutId id="2147483809" r:id="rId7"/>
    <p:sldLayoutId id="2147483808" r:id="rId8"/>
    <p:sldLayoutId id="2147483807" r:id="rId9"/>
    <p:sldLayoutId id="2147483806" r:id="rId10"/>
    <p:sldLayoutId id="214748380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3315"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B367F70-1DAF-4B51-9CA9-8D9515254D5E}" type="datetimeFigureOut">
              <a:rPr lang="uk-UA"/>
              <a:pPr>
                <a:defRPr/>
              </a:pPr>
              <a:t>07.02.2018</a:t>
            </a:fld>
            <a:endParaRPr lang="uk-UA"/>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uk-UA"/>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BA68950-E27F-4EAB-977B-5D01F0406E3A}"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826" r:id="rId1"/>
    <p:sldLayoutId id="2147483825" r:id="rId2"/>
    <p:sldLayoutId id="2147483824" r:id="rId3"/>
    <p:sldLayoutId id="2147483823" r:id="rId4"/>
    <p:sldLayoutId id="2147483822" r:id="rId5"/>
    <p:sldLayoutId id="2147483821" r:id="rId6"/>
    <p:sldLayoutId id="2147483820" r:id="rId7"/>
    <p:sldLayoutId id="2147483819" r:id="rId8"/>
    <p:sldLayoutId id="2147483818" r:id="rId9"/>
    <p:sldLayoutId id="2147483817" r:id="rId10"/>
    <p:sldLayoutId id="2147483816" r:id="rId11"/>
    <p:sldLayoutId id="21474838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rcRect/>
          <a:stretch>
            <a:fillRect/>
          </a:stretch>
        </p:blipFill>
        <p:spPr bwMode="auto">
          <a:xfrm>
            <a:off x="-12700" y="0"/>
            <a:ext cx="12192000" cy="6858000"/>
          </a:xfrm>
          <a:prstGeom prst="rect">
            <a:avLst/>
          </a:prstGeom>
          <a:noFill/>
          <a:ln w="9525">
            <a:noFill/>
            <a:miter lim="800000"/>
            <a:headEnd/>
            <a:tailEnd/>
          </a:ln>
        </p:spPr>
      </p:pic>
      <p:sp>
        <p:nvSpPr>
          <p:cNvPr id="6" name="Rectangle 12"/>
          <p:cNvSpPr>
            <a:spLocks noChangeArrowheads="1"/>
          </p:cNvSpPr>
          <p:nvPr/>
        </p:nvSpPr>
        <p:spPr bwMode="auto">
          <a:xfrm>
            <a:off x="0" y="1624013"/>
            <a:ext cx="12192000" cy="76200"/>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5" name="Rectangle 9"/>
          <p:cNvSpPr>
            <a:spLocks noChangeArrowheads="1"/>
          </p:cNvSpPr>
          <p:nvPr/>
        </p:nvSpPr>
        <p:spPr bwMode="auto">
          <a:xfrm>
            <a:off x="0" y="-6350"/>
            <a:ext cx="12192000" cy="1557338"/>
          </a:xfrm>
          <a:prstGeom prst="rect">
            <a:avLst/>
          </a:prstGeom>
          <a:solidFill>
            <a:srgbClr val="006FB8"/>
          </a:solidFill>
          <a:ln w="9525">
            <a:noFill/>
            <a:miter lim="800000"/>
            <a:headEnd/>
            <a:tailEnd/>
          </a:ln>
        </p:spPr>
        <p:txBody>
          <a:bodyPr wrap="none" anchor="ctr"/>
          <a:lstStyle/>
          <a:p>
            <a:endParaRPr lang="en-US" altLang="ru-RU">
              <a:solidFill>
                <a:srgbClr val="006FB8"/>
              </a:solidFill>
            </a:endParaRPr>
          </a:p>
        </p:txBody>
      </p:sp>
      <p:pic>
        <p:nvPicPr>
          <p:cNvPr id="4" name="Picture 8" descr="01-05 логотип варианты 02"/>
          <p:cNvPicPr>
            <a:picLocks noChangeAspect="1" noChangeArrowheads="1"/>
          </p:cNvPicPr>
          <p:nvPr/>
        </p:nvPicPr>
        <p:blipFill>
          <a:blip r:embed="rId4">
            <a:clrChange>
              <a:clrFrom>
                <a:srgbClr val="0073B6"/>
              </a:clrFrom>
              <a:clrTo>
                <a:srgbClr val="0073B6">
                  <a:alpha val="0"/>
                </a:srgbClr>
              </a:clrTo>
            </a:clrChange>
          </a:blip>
          <a:srcRect/>
          <a:stretch>
            <a:fillRect/>
          </a:stretch>
        </p:blipFill>
        <p:spPr bwMode="auto">
          <a:xfrm>
            <a:off x="3387725" y="1974850"/>
            <a:ext cx="5256213" cy="2544763"/>
          </a:xfrm>
          <a:prstGeom prst="rect">
            <a:avLst/>
          </a:prstGeom>
          <a:noFill/>
          <a:ln w="9525">
            <a:noFill/>
            <a:miter lim="800000"/>
            <a:headEnd/>
            <a:tailEnd/>
          </a:ln>
        </p:spPr>
      </p:pic>
      <p:sp>
        <p:nvSpPr>
          <p:cNvPr id="9" name="object 12"/>
          <p:cNvSpPr>
            <a:spLocks noChangeArrowheads="1"/>
          </p:cNvSpPr>
          <p:nvPr/>
        </p:nvSpPr>
        <p:spPr bwMode="auto">
          <a:xfrm>
            <a:off x="9825038" y="6413500"/>
            <a:ext cx="277812" cy="295275"/>
          </a:xfrm>
          <a:custGeom>
            <a:avLst/>
            <a:gdLst>
              <a:gd name="T0" fmla="*/ 0 w 326390"/>
              <a:gd name="T1" fmla="*/ 0 h 326389"/>
              <a:gd name="T2" fmla="*/ 326390 w 326390"/>
              <a:gd name="T3" fmla="*/ 326389 h 326389"/>
            </a:gdLst>
            <a:ahLst/>
            <a:cxnLst>
              <a:cxn ang="0">
                <a:pos x="326059" y="326059"/>
              </a:cxn>
              <a:cxn ang="0">
                <a:pos x="0" y="326059"/>
              </a:cxn>
              <a:cxn ang="0">
                <a:pos x="0" y="0"/>
              </a:cxn>
              <a:cxn ang="0">
                <a:pos x="326059" y="0"/>
              </a:cxn>
              <a:cxn ang="0">
                <a:pos x="326059" y="326059"/>
              </a:cxn>
            </a:cxnLst>
            <a:rect l="T0" t="T1" r="T2" b="T3"/>
            <a:pathLst>
              <a:path w="326390" h="326389">
                <a:moveTo>
                  <a:pt x="326059" y="326059"/>
                </a:moveTo>
                <a:lnTo>
                  <a:pt x="0" y="326059"/>
                </a:lnTo>
                <a:lnTo>
                  <a:pt x="0" y="0"/>
                </a:lnTo>
                <a:lnTo>
                  <a:pt x="326059" y="0"/>
                </a:lnTo>
                <a:lnTo>
                  <a:pt x="326059" y="326059"/>
                </a:lnTo>
                <a:close/>
              </a:path>
            </a:pathLst>
          </a:custGeom>
          <a:solidFill>
            <a:srgbClr val="0076BE"/>
          </a:solidFill>
          <a:ln w="9525">
            <a:noFill/>
            <a:miter lim="800000"/>
            <a:headEnd/>
            <a:tailEnd/>
          </a:ln>
        </p:spPr>
        <p:txBody>
          <a:bodyPr lIns="0" tIns="0" rIns="0" bIns="0"/>
          <a:lstStyle/>
          <a:p>
            <a:endParaRPr lang="ru-RU"/>
          </a:p>
        </p:txBody>
      </p:sp>
      <p:sp>
        <p:nvSpPr>
          <p:cNvPr id="10" name="object 13"/>
          <p:cNvSpPr>
            <a:spLocks noChangeArrowheads="1"/>
          </p:cNvSpPr>
          <p:nvPr/>
        </p:nvSpPr>
        <p:spPr bwMode="auto">
          <a:xfrm>
            <a:off x="10172700" y="5600700"/>
            <a:ext cx="377825" cy="295275"/>
          </a:xfrm>
          <a:custGeom>
            <a:avLst/>
            <a:gdLst>
              <a:gd name="T0" fmla="*/ 0 w 652145"/>
              <a:gd name="T1" fmla="*/ 0 h 652145"/>
              <a:gd name="T2" fmla="*/ 652145 w 652145"/>
              <a:gd name="T3" fmla="*/ 652145 h 652145"/>
            </a:gdLst>
            <a:ahLst/>
            <a:cxnLst>
              <a:cxn ang="0">
                <a:pos x="652145" y="652106"/>
              </a:cxn>
              <a:cxn ang="0">
                <a:pos x="0" y="652106"/>
              </a:cxn>
              <a:cxn ang="0">
                <a:pos x="0" y="0"/>
              </a:cxn>
              <a:cxn ang="0">
                <a:pos x="652145" y="0"/>
              </a:cxn>
              <a:cxn ang="0">
                <a:pos x="652145" y="652106"/>
              </a:cxn>
            </a:cxnLst>
            <a:rect l="T0" t="T1" r="T2" b="T3"/>
            <a:pathLst>
              <a:path w="652145" h="652145">
                <a:moveTo>
                  <a:pt x="652145" y="652106"/>
                </a:moveTo>
                <a:lnTo>
                  <a:pt x="0" y="652106"/>
                </a:lnTo>
                <a:lnTo>
                  <a:pt x="0" y="0"/>
                </a:lnTo>
                <a:lnTo>
                  <a:pt x="652145" y="0"/>
                </a:lnTo>
                <a:lnTo>
                  <a:pt x="652145" y="652106"/>
                </a:lnTo>
                <a:close/>
              </a:path>
            </a:pathLst>
          </a:custGeom>
          <a:solidFill>
            <a:srgbClr val="0076BE"/>
          </a:solidFill>
          <a:ln w="9525">
            <a:noFill/>
            <a:miter lim="800000"/>
            <a:headEnd/>
            <a:tailEnd/>
          </a:ln>
        </p:spPr>
        <p:txBody>
          <a:bodyPr lIns="0" tIns="0" rIns="0" bIns="0"/>
          <a:lstStyle/>
          <a:p>
            <a:endParaRPr lang="ru-RU"/>
          </a:p>
        </p:txBody>
      </p:sp>
      <p:sp>
        <p:nvSpPr>
          <p:cNvPr id="11" name="object 14"/>
          <p:cNvSpPr>
            <a:spLocks noChangeArrowheads="1"/>
          </p:cNvSpPr>
          <p:nvPr/>
        </p:nvSpPr>
        <p:spPr bwMode="auto">
          <a:xfrm>
            <a:off x="11447463" y="6616700"/>
            <a:ext cx="744537" cy="271463"/>
          </a:xfrm>
          <a:custGeom>
            <a:avLst/>
            <a:gdLst>
              <a:gd name="T0" fmla="*/ 0 w 652779"/>
              <a:gd name="T1" fmla="*/ 0 h 652779"/>
              <a:gd name="T2" fmla="*/ 652779 w 652779"/>
              <a:gd name="T3" fmla="*/ 652779 h 652779"/>
            </a:gdLst>
            <a:ahLst/>
            <a:cxnLst>
              <a:cxn ang="0">
                <a:pos x="652170" y="652208"/>
              </a:cxn>
              <a:cxn ang="0">
                <a:pos x="0" y="652208"/>
              </a:cxn>
              <a:cxn ang="0">
                <a:pos x="0" y="0"/>
              </a:cxn>
              <a:cxn ang="0">
                <a:pos x="652170" y="0"/>
              </a:cxn>
              <a:cxn ang="0">
                <a:pos x="652170" y="652208"/>
              </a:cxn>
            </a:cxnLst>
            <a:rect l="T0" t="T1" r="T2" b="T3"/>
            <a:pathLst>
              <a:path w="652779" h="652779">
                <a:moveTo>
                  <a:pt x="652170" y="652208"/>
                </a:moveTo>
                <a:lnTo>
                  <a:pt x="0" y="652208"/>
                </a:lnTo>
                <a:lnTo>
                  <a:pt x="0" y="0"/>
                </a:lnTo>
                <a:lnTo>
                  <a:pt x="652170" y="0"/>
                </a:lnTo>
                <a:lnTo>
                  <a:pt x="652170" y="652208"/>
                </a:lnTo>
                <a:close/>
              </a:path>
            </a:pathLst>
          </a:custGeom>
          <a:solidFill>
            <a:srgbClr val="0076BE"/>
          </a:solidFill>
          <a:ln w="9525">
            <a:noFill/>
            <a:miter lim="800000"/>
            <a:headEnd/>
            <a:tailEnd/>
          </a:ln>
        </p:spPr>
        <p:txBody>
          <a:bodyPr lIns="0" tIns="0" rIns="0" bIns="0"/>
          <a:lstStyle/>
          <a:p>
            <a:endParaRPr lang="ru-RU"/>
          </a:p>
        </p:txBody>
      </p:sp>
      <p:sp>
        <p:nvSpPr>
          <p:cNvPr id="12" name="object 15"/>
          <p:cNvSpPr>
            <a:spLocks noChangeArrowheads="1"/>
          </p:cNvSpPr>
          <p:nvPr/>
        </p:nvSpPr>
        <p:spPr bwMode="auto">
          <a:xfrm>
            <a:off x="11090275" y="5378450"/>
            <a:ext cx="358775" cy="369888"/>
          </a:xfrm>
          <a:custGeom>
            <a:avLst/>
            <a:gdLst>
              <a:gd name="T0" fmla="*/ 0 w 418465"/>
              <a:gd name="T1" fmla="*/ 0 h 407670"/>
              <a:gd name="T2" fmla="*/ 418465 w 418465"/>
              <a:gd name="T3" fmla="*/ 407670 h 407670"/>
            </a:gdLst>
            <a:ahLst/>
            <a:cxnLst>
              <a:cxn ang="0">
                <a:pos x="417893" y="407593"/>
              </a:cxn>
              <a:cxn ang="0">
                <a:pos x="0" y="407593"/>
              </a:cxn>
              <a:cxn ang="0">
                <a:pos x="0" y="0"/>
              </a:cxn>
              <a:cxn ang="0">
                <a:pos x="417893" y="0"/>
              </a:cxn>
              <a:cxn ang="0">
                <a:pos x="417893" y="407593"/>
              </a:cxn>
            </a:cxnLst>
            <a:rect l="T0" t="T1" r="T2" b="T3"/>
            <a:pathLst>
              <a:path w="418465" h="407670">
                <a:moveTo>
                  <a:pt x="417893" y="407593"/>
                </a:moveTo>
                <a:lnTo>
                  <a:pt x="0" y="407593"/>
                </a:lnTo>
                <a:lnTo>
                  <a:pt x="0" y="0"/>
                </a:lnTo>
                <a:lnTo>
                  <a:pt x="417893" y="0"/>
                </a:lnTo>
                <a:lnTo>
                  <a:pt x="417893" y="407593"/>
                </a:lnTo>
                <a:close/>
              </a:path>
            </a:pathLst>
          </a:custGeom>
          <a:solidFill>
            <a:srgbClr val="CED8DD"/>
          </a:solidFill>
          <a:ln w="9525">
            <a:noFill/>
            <a:miter lim="800000"/>
            <a:headEnd/>
            <a:tailEnd/>
          </a:ln>
        </p:spPr>
        <p:txBody>
          <a:bodyPr lIns="0" tIns="0" rIns="0" bIns="0"/>
          <a:lstStyle/>
          <a:p>
            <a:endParaRPr lang="ru-RU"/>
          </a:p>
        </p:txBody>
      </p:sp>
      <p:sp>
        <p:nvSpPr>
          <p:cNvPr id="13" name="object 16"/>
          <p:cNvSpPr>
            <a:spLocks noChangeArrowheads="1"/>
          </p:cNvSpPr>
          <p:nvPr/>
        </p:nvSpPr>
        <p:spPr bwMode="auto">
          <a:xfrm>
            <a:off x="10645775" y="5972175"/>
            <a:ext cx="725488" cy="546100"/>
          </a:xfrm>
          <a:custGeom>
            <a:avLst/>
            <a:gdLst>
              <a:gd name="T0" fmla="*/ 0 w 652779"/>
              <a:gd name="T1" fmla="*/ 0 h 652145"/>
              <a:gd name="T2" fmla="*/ 652779 w 652779"/>
              <a:gd name="T3" fmla="*/ 652145 h 652145"/>
            </a:gdLst>
            <a:ahLst/>
            <a:cxnLst>
              <a:cxn ang="0">
                <a:pos x="652170" y="652081"/>
              </a:cxn>
              <a:cxn ang="0">
                <a:pos x="0" y="652081"/>
              </a:cxn>
              <a:cxn ang="0">
                <a:pos x="0" y="0"/>
              </a:cxn>
              <a:cxn ang="0">
                <a:pos x="652170" y="0"/>
              </a:cxn>
              <a:cxn ang="0">
                <a:pos x="652170" y="652081"/>
              </a:cxn>
            </a:cxnLst>
            <a:rect l="T0" t="T1" r="T2" b="T3"/>
            <a:pathLst>
              <a:path w="652779" h="652145">
                <a:moveTo>
                  <a:pt x="652170" y="652081"/>
                </a:moveTo>
                <a:lnTo>
                  <a:pt x="0" y="652081"/>
                </a:lnTo>
                <a:lnTo>
                  <a:pt x="0" y="0"/>
                </a:lnTo>
                <a:lnTo>
                  <a:pt x="652170" y="0"/>
                </a:lnTo>
                <a:lnTo>
                  <a:pt x="652170" y="652081"/>
                </a:lnTo>
                <a:close/>
              </a:path>
            </a:pathLst>
          </a:custGeom>
          <a:solidFill>
            <a:srgbClr val="68BD49"/>
          </a:solidFill>
          <a:ln w="9525">
            <a:noFill/>
            <a:miter lim="800000"/>
            <a:headEnd/>
            <a:tailEnd/>
          </a:ln>
        </p:spPr>
        <p:txBody>
          <a:bodyPr lIns="0" tIns="0" rIns="0" bIns="0"/>
          <a:lstStyle/>
          <a:p>
            <a:endParaRPr lang="ru-RU"/>
          </a:p>
        </p:txBody>
      </p:sp>
      <p:sp>
        <p:nvSpPr>
          <p:cNvPr id="14" name="object 17"/>
          <p:cNvSpPr>
            <a:spLocks noChangeArrowheads="1"/>
          </p:cNvSpPr>
          <p:nvPr/>
        </p:nvSpPr>
        <p:spPr bwMode="auto">
          <a:xfrm>
            <a:off x="10636250" y="5113338"/>
            <a:ext cx="209550" cy="222250"/>
          </a:xfrm>
          <a:custGeom>
            <a:avLst/>
            <a:gdLst>
              <a:gd name="T0" fmla="*/ 0 w 245109"/>
              <a:gd name="T1" fmla="*/ 0 h 245110"/>
              <a:gd name="T2" fmla="*/ 245109 w 245109"/>
              <a:gd name="T3" fmla="*/ 245110 h 245110"/>
            </a:gdLst>
            <a:ahLst/>
            <a:cxnLst>
              <a:cxn ang="0">
                <a:pos x="244525" y="244589"/>
              </a:cxn>
              <a:cxn ang="0">
                <a:pos x="0" y="244589"/>
              </a:cxn>
              <a:cxn ang="0">
                <a:pos x="0" y="0"/>
              </a:cxn>
              <a:cxn ang="0">
                <a:pos x="244525" y="0"/>
              </a:cxn>
              <a:cxn ang="0">
                <a:pos x="244525" y="244589"/>
              </a:cxn>
            </a:cxnLst>
            <a:rect l="T0" t="T1" r="T2" b="T3"/>
            <a:pathLst>
              <a:path w="245109" h="245110">
                <a:moveTo>
                  <a:pt x="244525" y="244589"/>
                </a:moveTo>
                <a:lnTo>
                  <a:pt x="0" y="244589"/>
                </a:lnTo>
                <a:lnTo>
                  <a:pt x="0" y="0"/>
                </a:lnTo>
                <a:lnTo>
                  <a:pt x="244525" y="0"/>
                </a:lnTo>
                <a:lnTo>
                  <a:pt x="244525" y="244589"/>
                </a:lnTo>
                <a:close/>
              </a:path>
            </a:pathLst>
          </a:custGeom>
          <a:solidFill>
            <a:srgbClr val="68BD49"/>
          </a:solidFill>
          <a:ln w="9525">
            <a:noFill/>
            <a:miter lim="800000"/>
            <a:headEnd/>
            <a:tailEnd/>
          </a:ln>
        </p:spPr>
        <p:txBody>
          <a:bodyPr lIns="0" tIns="0" rIns="0" bIns="0"/>
          <a:lstStyle/>
          <a:p>
            <a:endParaRPr lang="ru-RU"/>
          </a:p>
        </p:txBody>
      </p:sp>
      <p:sp>
        <p:nvSpPr>
          <p:cNvPr id="15" name="Прямоугольник 14"/>
          <p:cNvSpPr/>
          <p:nvPr/>
        </p:nvSpPr>
        <p:spPr>
          <a:xfrm>
            <a:off x="-12680" y="2851612"/>
            <a:ext cx="12223417" cy="984885"/>
          </a:xfrm>
          <a:prstGeom prst="rect">
            <a:avLst/>
          </a:prstGeom>
          <a:noFill/>
          <a:effectLst/>
          <a:scene3d>
            <a:camera prst="orthographicFront"/>
            <a:lightRig rig="brightRoom" dir="t"/>
          </a:scene3d>
          <a:sp3d>
            <a:bevelT/>
          </a:sp3d>
        </p:spPr>
        <p:txBody>
          <a:bodyPr lIns="0" tIns="0" rIns="0" bIns="0">
            <a:spAutoFit/>
            <a:sp3d extrusionH="57150" contourW="6350" prstMaterial="metal">
              <a:bevelT w="38100" h="38100"/>
              <a:contourClr>
                <a:schemeClr val="accent1">
                  <a:tint val="100000"/>
                  <a:shade val="100000"/>
                  <a:hueMod val="100000"/>
                  <a:satMod val="100000"/>
                </a:schemeClr>
              </a:contourClr>
            </a:sp3d>
          </a:bodyPr>
          <a:lstStyle/>
          <a:p>
            <a:pPr algn="ctr" fontAlgn="auto">
              <a:spcBef>
                <a:spcPts val="0"/>
              </a:spcBef>
              <a:spcAft>
                <a:spcPts val="0"/>
              </a:spcAft>
              <a:defRPr/>
            </a:pPr>
            <a:r>
              <a:rPr lang="ru-RU" sz="3200" b="1" cap="all" dirty="0">
                <a:solidFill>
                  <a:srgbClr val="0070C0"/>
                </a:solidFill>
                <a:effectLst>
                  <a:reflection blurRad="10000" stA="55000" endPos="48000" dist="500" dir="5400000" sy="-100000" algn="bl" rotWithShape="0"/>
                </a:effectLst>
                <a:latin typeface="Times New Roman" pitchFamily="18" charset="0"/>
                <a:cs typeface="Times New Roman" pitchFamily="18" charset="0"/>
              </a:rPr>
              <a:t>О проблемных вопросах государственного кадастрового учета земельных участков</a:t>
            </a:r>
            <a:endParaRPr lang="ru-RU" sz="3200" b="1" cap="all" dirty="0">
              <a:ln/>
              <a:solidFill>
                <a:srgbClr val="0070C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16" name="Text Box 8"/>
          <p:cNvSpPr txBox="1">
            <a:spLocks noChangeArrowheads="1"/>
          </p:cNvSpPr>
          <p:nvPr/>
        </p:nvSpPr>
        <p:spPr bwMode="auto">
          <a:xfrm>
            <a:off x="0" y="5564188"/>
            <a:ext cx="8086725" cy="522287"/>
          </a:xfrm>
          <a:prstGeom prst="rect">
            <a:avLst/>
          </a:prstGeom>
          <a:noFill/>
          <a:ln w="9525">
            <a:noFill/>
            <a:miter lim="800000"/>
            <a:headEnd/>
            <a:tailEnd/>
          </a:ln>
        </p:spPr>
        <p:txBody>
          <a:bodyPr>
            <a:spAutoFit/>
          </a:bodyPr>
          <a:lstStyle/>
          <a:p>
            <a:r>
              <a:rPr lang="ru-RU" altLang="ru-RU" sz="2800" b="1">
                <a:solidFill>
                  <a:srgbClr val="00B050"/>
                </a:solidFill>
                <a:latin typeface="Times New Roman" pitchFamily="18" charset="0"/>
                <a:cs typeface="Times New Roman" pitchFamily="18" charset="0"/>
              </a:rPr>
              <a:t> </a:t>
            </a:r>
            <a:r>
              <a:rPr lang="ru-RU" altLang="ru-RU" sz="2800" b="1">
                <a:solidFill>
                  <a:srgbClr val="4F961E"/>
                </a:solidFill>
                <a:latin typeface="Times New Roman" pitchFamily="18" charset="0"/>
                <a:cs typeface="Times New Roman" pitchFamily="18" charset="0"/>
              </a:rPr>
              <a:t>БАРЧУК МАРИНА НИКОЛАЕВНА</a:t>
            </a:r>
          </a:p>
        </p:txBody>
      </p:sp>
      <p:sp>
        <p:nvSpPr>
          <p:cNvPr id="17" name="Text Box 9"/>
          <p:cNvSpPr txBox="1">
            <a:spLocks noChangeArrowheads="1"/>
          </p:cNvSpPr>
          <p:nvPr/>
        </p:nvSpPr>
        <p:spPr bwMode="auto">
          <a:xfrm>
            <a:off x="141288" y="6108700"/>
            <a:ext cx="8993187" cy="1016000"/>
          </a:xfrm>
          <a:prstGeom prst="rect">
            <a:avLst/>
          </a:prstGeom>
          <a:noFill/>
          <a:ln w="9525">
            <a:noFill/>
            <a:miter lim="800000"/>
            <a:headEnd/>
            <a:tailEnd/>
          </a:ln>
        </p:spPr>
        <p:txBody>
          <a:bodyPr>
            <a:spAutoFit/>
          </a:bodyPr>
          <a:lstStyle/>
          <a:p>
            <a:r>
              <a:rPr lang="ru-RU" altLang="ru-RU" sz="2000" b="1">
                <a:solidFill>
                  <a:srgbClr val="4F961E"/>
                </a:solidFill>
                <a:latin typeface="Times New Roman" pitchFamily="18" charset="0"/>
                <a:cs typeface="Times New Roman" pitchFamily="18" charset="0"/>
              </a:rPr>
              <a:t>ЗАМЕСТИТЕЛЬ РУКОВОДИТЕЛЯ РАБОЧЕЙ ГРУППЫ УПРАВЛЕНИЯ ПО ОСУЩЕСТВЛЕНИЮ КАДАСТРОВОГО УЧЕТА</a:t>
            </a:r>
          </a:p>
          <a:p>
            <a:endParaRPr lang="ru-RU" altLang="ru-RU" sz="2000" b="1">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path" presetSubtype="0" accel="50000" decel="50000" fill="hold" nodeType="afterEffect">
                                  <p:stCondLst>
                                    <p:cond delay="0"/>
                                  </p:stCondLst>
                                  <p:childTnLst>
                                    <p:animMotion origin="layout" path="M 6.25E-7 3.7037E-7 L -0.3513 -0.35139 " pathEditMode="relative" rAng="0" ptsTypes="AA">
                                      <p:cBhvr>
                                        <p:cTn id="10" dur="3200" fill="hold"/>
                                        <p:tgtEl>
                                          <p:spTgt spid="4"/>
                                        </p:tgtEl>
                                        <p:attrNameLst>
                                          <p:attrName>ppt_x</p:attrName>
                                          <p:attrName>ppt_y</p:attrName>
                                        </p:attrNameLst>
                                      </p:cBhvr>
                                      <p:rCtr x="-17565" y="-17569"/>
                                    </p:animMotion>
                                  </p:childTnLst>
                                </p:cTn>
                              </p:par>
                              <p:par>
                                <p:cTn id="11" presetID="6" presetClass="emph" presetSubtype="0" fill="hold" nodeType="withEffect">
                                  <p:stCondLst>
                                    <p:cond delay="0"/>
                                  </p:stCondLst>
                                  <p:childTnLst>
                                    <p:animScale>
                                      <p:cBhvr>
                                        <p:cTn id="12" dur="3400" fill="hold"/>
                                        <p:tgtEl>
                                          <p:spTgt spid="4"/>
                                        </p:tgtEl>
                                      </p:cBhvr>
                                      <p:by x="65000" y="65000"/>
                                    </p:animScale>
                                  </p:childTnLst>
                                </p:cTn>
                              </p:par>
                            </p:childTnLst>
                          </p:cTn>
                        </p:par>
                        <p:par>
                          <p:cTn id="13" fill="hold">
                            <p:stCondLst>
                              <p:cond delay="54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900" fill="hold"/>
                                        <p:tgtEl>
                                          <p:spTgt spid="5"/>
                                        </p:tgtEl>
                                        <p:attrNameLst>
                                          <p:attrName>ppt_x</p:attrName>
                                        </p:attrNameLst>
                                      </p:cBhvr>
                                      <p:tavLst>
                                        <p:tav tm="0">
                                          <p:val>
                                            <p:strVal val="0-#ppt_w/2"/>
                                          </p:val>
                                        </p:tav>
                                        <p:tav tm="100000">
                                          <p:val>
                                            <p:strVal val="#ppt_x"/>
                                          </p:val>
                                        </p:tav>
                                      </p:tavLst>
                                    </p:anim>
                                    <p:anim calcmode="lin" valueType="num">
                                      <p:cBhvr additive="base">
                                        <p:cTn id="17" dur="9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900" fill="hold"/>
                                        <p:tgtEl>
                                          <p:spTgt spid="6"/>
                                        </p:tgtEl>
                                        <p:attrNameLst>
                                          <p:attrName>ppt_x</p:attrName>
                                        </p:attrNameLst>
                                      </p:cBhvr>
                                      <p:tavLst>
                                        <p:tav tm="0">
                                          <p:val>
                                            <p:strVal val="1+#ppt_w/2"/>
                                          </p:val>
                                        </p:tav>
                                        <p:tav tm="100000">
                                          <p:val>
                                            <p:strVal val="#ppt_x"/>
                                          </p:val>
                                        </p:tav>
                                      </p:tavLst>
                                    </p:anim>
                                    <p:anim calcmode="lin" valueType="num">
                                      <p:cBhvr additive="base">
                                        <p:cTn id="21" dur="9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6300"/>
                            </p:stCondLst>
                            <p:childTnLst>
                              <p:par>
                                <p:cTn id="23" presetID="4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00"/>
                                        <p:tgtEl>
                                          <p:spTgt spid="13"/>
                                        </p:tgtEl>
                                      </p:cBhvr>
                                    </p:animEffect>
                                    <p:anim calcmode="lin" valueType="num">
                                      <p:cBhvr>
                                        <p:cTn id="26" dur="700" fill="hold"/>
                                        <p:tgtEl>
                                          <p:spTgt spid="13"/>
                                        </p:tgtEl>
                                        <p:attrNameLst>
                                          <p:attrName>ppt_x</p:attrName>
                                        </p:attrNameLst>
                                      </p:cBhvr>
                                      <p:tavLst>
                                        <p:tav tm="0">
                                          <p:val>
                                            <p:strVal val="#ppt_x"/>
                                          </p:val>
                                        </p:tav>
                                        <p:tav tm="100000">
                                          <p:val>
                                            <p:strVal val="#ppt_x"/>
                                          </p:val>
                                        </p:tav>
                                      </p:tavLst>
                                    </p:anim>
                                    <p:anim calcmode="lin" valueType="num">
                                      <p:cBhvr>
                                        <p:cTn id="27" dur="7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600"/>
                                        <p:tgtEl>
                                          <p:spTgt spid="9"/>
                                        </p:tgtEl>
                                      </p:cBhvr>
                                    </p:animEffect>
                                    <p:anim calcmode="lin" valueType="num">
                                      <p:cBhvr>
                                        <p:cTn id="32" dur="600" fill="hold"/>
                                        <p:tgtEl>
                                          <p:spTgt spid="9"/>
                                        </p:tgtEl>
                                        <p:attrNameLst>
                                          <p:attrName>ppt_x</p:attrName>
                                        </p:attrNameLst>
                                      </p:cBhvr>
                                      <p:tavLst>
                                        <p:tav tm="0">
                                          <p:val>
                                            <p:strVal val="#ppt_x"/>
                                          </p:val>
                                        </p:tav>
                                        <p:tav tm="100000">
                                          <p:val>
                                            <p:strVal val="#ppt_x"/>
                                          </p:val>
                                        </p:tav>
                                      </p:tavLst>
                                    </p:anim>
                                    <p:anim calcmode="lin" valueType="num">
                                      <p:cBhvr>
                                        <p:cTn id="33" dur="6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76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8100"/>
                            </p:stCondLst>
                            <p:childTnLst>
                              <p:par>
                                <p:cTn id="41" presetID="47"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9100"/>
                            </p:stCondLst>
                            <p:childTnLst>
                              <p:par>
                                <p:cTn id="47" presetID="47"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ppt_x</p:attrName>
                                        </p:attrNameLst>
                                      </p:cBhvr>
                                      <p:tavLst>
                                        <p:tav tm="0">
                                          <p:val>
                                            <p:strVal val="#ppt_x"/>
                                          </p:val>
                                        </p:tav>
                                        <p:tav tm="100000">
                                          <p:val>
                                            <p:strVal val="#ppt_x"/>
                                          </p:val>
                                        </p:tav>
                                      </p:tavLst>
                                    </p:anim>
                                    <p:anim calcmode="lin" valueType="num">
                                      <p:cBhvr>
                                        <p:cTn id="51" dur="5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9600"/>
                            </p:stCondLst>
                            <p:childTnLst>
                              <p:par>
                                <p:cTn id="53" presetID="47"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600"/>
                                        <p:tgtEl>
                                          <p:spTgt spid="11"/>
                                        </p:tgtEl>
                                      </p:cBhvr>
                                    </p:animEffect>
                                    <p:anim calcmode="lin" valueType="num">
                                      <p:cBhvr>
                                        <p:cTn id="56" dur="600" fill="hold"/>
                                        <p:tgtEl>
                                          <p:spTgt spid="11"/>
                                        </p:tgtEl>
                                        <p:attrNameLst>
                                          <p:attrName>ppt_x</p:attrName>
                                        </p:attrNameLst>
                                      </p:cBhvr>
                                      <p:tavLst>
                                        <p:tav tm="0">
                                          <p:val>
                                            <p:strVal val="#ppt_x"/>
                                          </p:val>
                                        </p:tav>
                                        <p:tav tm="100000">
                                          <p:val>
                                            <p:strVal val="#ppt_x"/>
                                          </p:val>
                                        </p:tav>
                                      </p:tavLst>
                                    </p:anim>
                                    <p:anim calcmode="lin" valueType="num">
                                      <p:cBhvr>
                                        <p:cTn id="57" dur="600" fill="hold"/>
                                        <p:tgtEl>
                                          <p:spTgt spid="11"/>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par>
                          <p:cTn id="61" fill="hold">
                            <p:stCondLst>
                              <p:cond delay="10200"/>
                            </p:stCondLst>
                            <p:childTnLst>
                              <p:par>
                                <p:cTn id="62" presetID="50" presetClass="entr" presetSubtype="0" decel="10000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500" fill="hold"/>
                                        <p:tgtEl>
                                          <p:spTgt spid="15"/>
                                        </p:tgtEl>
                                        <p:attrNameLst>
                                          <p:attrName>ppt_w</p:attrName>
                                        </p:attrNameLst>
                                      </p:cBhvr>
                                      <p:tavLst>
                                        <p:tav tm="0">
                                          <p:val>
                                            <p:strVal val="#ppt_w+.3"/>
                                          </p:val>
                                        </p:tav>
                                        <p:tav tm="100000">
                                          <p:val>
                                            <p:strVal val="#ppt_w"/>
                                          </p:val>
                                        </p:tav>
                                      </p:tavLst>
                                    </p:anim>
                                    <p:anim calcmode="lin" valueType="num">
                                      <p:cBhvr>
                                        <p:cTn id="65" dur="1500" fill="hold"/>
                                        <p:tgtEl>
                                          <p:spTgt spid="15"/>
                                        </p:tgtEl>
                                        <p:attrNameLst>
                                          <p:attrName>ppt_h</p:attrName>
                                        </p:attrNameLst>
                                      </p:cBhvr>
                                      <p:tavLst>
                                        <p:tav tm="0">
                                          <p:val>
                                            <p:strVal val="#ppt_h"/>
                                          </p:val>
                                        </p:tav>
                                        <p:tav tm="100000">
                                          <p:val>
                                            <p:strVal val="#ppt_h"/>
                                          </p:val>
                                        </p:tav>
                                      </p:tavLst>
                                    </p:anim>
                                    <p:animEffect transition="in" filter="fade">
                                      <p:cBhvr>
                                        <p:cTn id="66" dur="1500"/>
                                        <p:tgtEl>
                                          <p:spTgt spid="15"/>
                                        </p:tgtEl>
                                      </p:cBhvr>
                                    </p:animEffect>
                                  </p:childTnLst>
                                </p:cTn>
                              </p:par>
                            </p:childTnLst>
                          </p:cTn>
                        </p:par>
                        <p:par>
                          <p:cTn id="67" fill="hold">
                            <p:stCondLst>
                              <p:cond delay="11700"/>
                            </p:stCondLst>
                            <p:childTnLst>
                              <p:par>
                                <p:cTn id="68" presetID="1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par>
                          <p:cTn id="71" fill="hold">
                            <p:stCondLst>
                              <p:cond delay="122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P spid="10" grpId="0" animBg="1"/>
      <p:bldP spid="11" grpId="0" animBg="1"/>
      <p:bldP spid="12" grpId="0" animBg="1"/>
      <p:bldP spid="13" grpId="0" animBg="1"/>
      <p:bldP spid="14" grpId="0" animBg="1"/>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360863" y="2976563"/>
            <a:ext cx="4338637" cy="1446212"/>
          </a:xfrm>
          <a:prstGeom prst="rect">
            <a:avLst/>
          </a:prstGeom>
          <a:noFill/>
          <a:ln w="9525">
            <a:noFill/>
            <a:miter lim="800000"/>
            <a:headEnd/>
            <a:tailEnd/>
          </a:ln>
        </p:spPr>
        <p:txBody>
          <a:bodyPr>
            <a:spAutoFit/>
          </a:bodyPr>
          <a:lstStyle/>
          <a:p>
            <a:r>
              <a:rPr lang="ru-RU" sz="2200">
                <a:solidFill>
                  <a:srgbClr val="FF0000"/>
                </a:solidFill>
                <a:latin typeface="Arial Narrow" pitchFamily="34" charset="0"/>
              </a:rPr>
              <a:t>градостроительным регламентом территориальной зоны в границах которой расположен образуемый ЗУ</a:t>
            </a:r>
          </a:p>
          <a:p>
            <a:endParaRPr lang="ru-RU" sz="2200">
              <a:latin typeface="Arial Narrow" pitchFamily="34" charset="0"/>
            </a:endParaRPr>
          </a:p>
        </p:txBody>
      </p:sp>
      <p:sp>
        <p:nvSpPr>
          <p:cNvPr id="20" name="TextBox 19"/>
          <p:cNvSpPr txBox="1">
            <a:spLocks noChangeArrowheads="1"/>
          </p:cNvSpPr>
          <p:nvPr/>
        </p:nvSpPr>
        <p:spPr bwMode="auto">
          <a:xfrm>
            <a:off x="4440238" y="4238625"/>
            <a:ext cx="3157537" cy="1106488"/>
          </a:xfrm>
          <a:prstGeom prst="rect">
            <a:avLst/>
          </a:prstGeom>
          <a:noFill/>
          <a:ln w="9525">
            <a:noFill/>
            <a:miter lim="800000"/>
            <a:headEnd/>
            <a:tailEnd/>
          </a:ln>
        </p:spPr>
        <p:txBody>
          <a:bodyPr>
            <a:spAutoFit/>
          </a:bodyPr>
          <a:lstStyle/>
          <a:p>
            <a:pPr algn="just"/>
            <a:r>
              <a:rPr lang="ru-RU" sz="2200">
                <a:latin typeface="Arial Narrow" pitchFamily="34" charset="0"/>
              </a:rPr>
              <a:t>Федеральными законами, нормативно правовыми актами субъекта РФ</a:t>
            </a:r>
          </a:p>
        </p:txBody>
      </p:sp>
      <p:sp>
        <p:nvSpPr>
          <p:cNvPr id="21" name="Стрелка вправо 20"/>
          <p:cNvSpPr/>
          <p:nvPr/>
        </p:nvSpPr>
        <p:spPr>
          <a:xfrm>
            <a:off x="2747919" y="3286146"/>
            <a:ext cx="1613734" cy="290146"/>
          </a:xfrm>
          <a:prstGeom prst="rightArrow">
            <a:avLst/>
          </a:prstGeom>
          <a:solidFill>
            <a:srgbClr val="0073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право 21"/>
          <p:cNvSpPr/>
          <p:nvPr/>
        </p:nvSpPr>
        <p:spPr>
          <a:xfrm>
            <a:off x="2747919" y="4533702"/>
            <a:ext cx="1613734" cy="290146"/>
          </a:xfrm>
          <a:prstGeom prst="rightArrow">
            <a:avLst/>
          </a:prstGeom>
          <a:solidFill>
            <a:srgbClr val="0073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3" name="Рисунок 22"/>
          <p:cNvPicPr>
            <a:picLocks noChangeAspect="1" noChangeArrowheads="1"/>
          </p:cNvPicPr>
          <p:nvPr/>
        </p:nvPicPr>
        <p:blipFill>
          <a:blip r:embed="rId2"/>
          <a:srcRect/>
          <a:stretch>
            <a:fillRect/>
          </a:stretch>
        </p:blipFill>
        <p:spPr bwMode="auto">
          <a:xfrm>
            <a:off x="8426450" y="2830513"/>
            <a:ext cx="2927350" cy="806450"/>
          </a:xfrm>
          <a:prstGeom prst="rect">
            <a:avLst/>
          </a:prstGeom>
          <a:noFill/>
          <a:ln w="9525">
            <a:noFill/>
            <a:miter lim="800000"/>
            <a:headEnd/>
            <a:tailEnd/>
          </a:ln>
        </p:spPr>
      </p:pic>
      <p:pic>
        <p:nvPicPr>
          <p:cNvPr id="25" name="Рисунок 24"/>
          <p:cNvPicPr>
            <a:picLocks noChangeAspect="1" noChangeArrowheads="1"/>
          </p:cNvPicPr>
          <p:nvPr/>
        </p:nvPicPr>
        <p:blipFill>
          <a:blip r:embed="rId3"/>
          <a:srcRect/>
          <a:stretch>
            <a:fillRect/>
          </a:stretch>
        </p:blipFill>
        <p:spPr bwMode="auto">
          <a:xfrm>
            <a:off x="9255125" y="3763963"/>
            <a:ext cx="2849563" cy="1608137"/>
          </a:xfrm>
          <a:prstGeom prst="rect">
            <a:avLst/>
          </a:prstGeom>
          <a:noFill/>
          <a:ln w="9525">
            <a:noFill/>
            <a:miter lim="800000"/>
            <a:headEnd/>
            <a:tailEnd/>
          </a:ln>
        </p:spPr>
      </p:pic>
      <p:pic>
        <p:nvPicPr>
          <p:cNvPr id="26" name="Рисунок 25"/>
          <p:cNvPicPr>
            <a:picLocks noChangeAspect="1"/>
          </p:cNvPicPr>
          <p:nvPr/>
        </p:nvPicPr>
        <p:blipFill>
          <a:blip r:embed="rId4"/>
          <a:srcRect/>
          <a:stretch>
            <a:fillRect/>
          </a:stretch>
        </p:blipFill>
        <p:spPr bwMode="auto">
          <a:xfrm>
            <a:off x="149225" y="5672138"/>
            <a:ext cx="2393950" cy="725487"/>
          </a:xfrm>
          <a:prstGeom prst="rect">
            <a:avLst/>
          </a:prstGeom>
          <a:noFill/>
          <a:ln w="9525">
            <a:noFill/>
            <a:miter lim="800000"/>
            <a:headEnd/>
            <a:tailEnd/>
          </a:ln>
        </p:spPr>
      </p:pic>
      <p:pic>
        <p:nvPicPr>
          <p:cNvPr id="27" name="Рисунок 26"/>
          <p:cNvPicPr>
            <a:picLocks noChangeAspect="1"/>
          </p:cNvPicPr>
          <p:nvPr/>
        </p:nvPicPr>
        <p:blipFill>
          <a:blip r:embed="rId5"/>
          <a:srcRect/>
          <a:stretch>
            <a:fillRect/>
          </a:stretch>
        </p:blipFill>
        <p:spPr bwMode="auto">
          <a:xfrm>
            <a:off x="2719388" y="5526088"/>
            <a:ext cx="3952875" cy="955675"/>
          </a:xfrm>
          <a:prstGeom prst="rect">
            <a:avLst/>
          </a:prstGeom>
          <a:noFill/>
          <a:ln w="9525">
            <a:noFill/>
            <a:miter lim="800000"/>
            <a:headEnd/>
            <a:tailEnd/>
          </a:ln>
        </p:spPr>
      </p:pic>
      <p:pic>
        <p:nvPicPr>
          <p:cNvPr id="28" name="Рисунок 27"/>
          <p:cNvPicPr>
            <a:picLocks noChangeAspect="1"/>
          </p:cNvPicPr>
          <p:nvPr/>
        </p:nvPicPr>
        <p:blipFill>
          <a:blip r:embed="rId6"/>
          <a:srcRect/>
          <a:stretch>
            <a:fillRect/>
          </a:stretch>
        </p:blipFill>
        <p:spPr bwMode="auto">
          <a:xfrm>
            <a:off x="6850063" y="5499100"/>
            <a:ext cx="5043487" cy="949325"/>
          </a:xfrm>
          <a:prstGeom prst="rect">
            <a:avLst/>
          </a:prstGeom>
          <a:noFill/>
          <a:ln w="9525">
            <a:noFill/>
            <a:miter lim="800000"/>
            <a:headEnd/>
            <a:tailEnd/>
          </a:ln>
        </p:spPr>
      </p:pic>
      <p:sp>
        <p:nvSpPr>
          <p:cNvPr id="16"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7" name="Rectangle 9"/>
          <p:cNvSpPr>
            <a:spLocks noChangeArrowheads="1"/>
          </p:cNvSpPr>
          <p:nvPr/>
        </p:nvSpPr>
        <p:spPr bwMode="auto">
          <a:xfrm>
            <a:off x="0" y="0"/>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оответствие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a:t>
            </a:r>
            <a:endPar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участка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градостроительному регламенту,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установленному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пределах</a:t>
            </a: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территориальной зоны</a:t>
            </a:r>
            <a:endParaRPr lang="en-US" altLang="ru-RU" b="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1184787" y="1815955"/>
            <a:ext cx="9822425" cy="836468"/>
          </a:xfrm>
          <a:prstGeom prst="rect">
            <a:avLst/>
          </a:prstGeom>
          <a:solidFill>
            <a:srgbClr val="70B22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Narrow" panose="020B0606020202030204" pitchFamily="34" charset="0"/>
              </a:rPr>
              <a:t>В соответствии со ст. 11.9 Земельного кодекса РФ, образуемые и изменяемые земельные участки должны соответствовать установленным предельным (минимальным и максимальным) размерам</a:t>
            </a:r>
          </a:p>
        </p:txBody>
      </p:sp>
      <p:sp>
        <p:nvSpPr>
          <p:cNvPr id="5" name="Шестиугольник 4"/>
          <p:cNvSpPr/>
          <p:nvPr/>
        </p:nvSpPr>
        <p:spPr>
          <a:xfrm>
            <a:off x="0" y="2899612"/>
            <a:ext cx="2897746" cy="2253532"/>
          </a:xfrm>
          <a:prstGeom prst="hexagon">
            <a:avLst/>
          </a:prstGeom>
          <a:blipFill dpi="0" rotWithShape="1">
            <a:blip r:embed="rId7">
              <a:alphaModFix amt="43000"/>
            </a:blip>
            <a:srcRect/>
            <a:stretch>
              <a:fillRect/>
            </a:stretch>
          </a:blipFill>
          <a:ln>
            <a:solidFill>
              <a:schemeClr val="accent1">
                <a:shade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ln>
                  <a:solidFill>
                    <a:srgbClr val="FF0000"/>
                  </a:solidFill>
                </a:ln>
                <a:solidFill>
                  <a:schemeClr val="tx1"/>
                </a:solidFill>
                <a:latin typeface="Arial Narrow" panose="020B0606020202030204" pitchFamily="34" charset="0"/>
              </a:rPr>
              <a:t>Предельные размеры земельного участка</a:t>
            </a:r>
          </a:p>
          <a:p>
            <a:pPr algn="ctr" fontAlgn="auto">
              <a:spcBef>
                <a:spcPts val="0"/>
              </a:spcBef>
              <a:spcAft>
                <a:spcPts val="0"/>
              </a:spcAft>
              <a:defRPr/>
            </a:pPr>
            <a:r>
              <a:rPr lang="ru-RU" sz="1050" dirty="0">
                <a:ln>
                  <a:solidFill>
                    <a:srgbClr val="FF0000"/>
                  </a:solidFill>
                </a:ln>
                <a:solidFill>
                  <a:schemeClr val="tx1"/>
                </a:solidFill>
                <a:latin typeface="Arial Narrow" panose="020B0606020202030204" pitchFamily="34" charset="0"/>
              </a:rPr>
              <a:t>(</a:t>
            </a:r>
            <a:r>
              <a:rPr lang="ru-RU" sz="1600" dirty="0">
                <a:solidFill>
                  <a:schemeClr val="tx1"/>
                </a:solidFill>
                <a:latin typeface="Arial Narrow" panose="020B0606020202030204" pitchFamily="34" charset="0"/>
              </a:rPr>
              <a:t>минимальный и максимальный)</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grpId="0" nodeType="afterEffect">
                                  <p:stCondLst>
                                    <p:cond delay="0"/>
                                  </p:stCondLst>
                                  <p:childTnLst>
                                    <p:anim calcmode="lin" valueType="num">
                                      <p:cBhvr additive="base">
                                        <p:cTn id="6" dur="500"/>
                                        <p:tgtEl>
                                          <p:spTgt spid="17"/>
                                        </p:tgtEl>
                                        <p:attrNameLst>
                                          <p:attrName>ppt_y</p:attrName>
                                        </p:attrNameLst>
                                      </p:cBhvr>
                                      <p:tavLst>
                                        <p:tav tm="0">
                                          <p:val>
                                            <p:strVal val="#ppt_y"/>
                                          </p:val>
                                        </p:tav>
                                        <p:tav tm="100000">
                                          <p:val>
                                            <p:strVal val="#ppt_y+#ppt_h*1.125000"/>
                                          </p:val>
                                        </p:tav>
                                      </p:tavLst>
                                    </p:anim>
                                    <p:animEffect transition="out" filter="wipe(down)">
                                      <p:cBhvr>
                                        <p:cTn id="7" dur="500"/>
                                        <p:tgtEl>
                                          <p:spTgt spid="17"/>
                                        </p:tgtEl>
                                      </p:cBhvr>
                                    </p:animEffect>
                                    <p:set>
                                      <p:cBhvr>
                                        <p:cTn id="8" dur="1" fill="hold">
                                          <p:stCondLst>
                                            <p:cond delay="499"/>
                                          </p:stCondLst>
                                        </p:cTn>
                                        <p:tgtEl>
                                          <p:spTgt spid="17"/>
                                        </p:tgtEl>
                                        <p:attrNameLst>
                                          <p:attrName>style.visibility</p:attrName>
                                        </p:attrNameLst>
                                      </p:cBhvr>
                                      <p:to>
                                        <p:strVal val="hidden"/>
                                      </p:to>
                                    </p:set>
                                  </p:childTnLst>
                                </p:cTn>
                              </p:par>
                              <p:par>
                                <p:cTn id="9" presetID="12" presetClass="exit" presetSubtype="4" fill="hold" grpId="0" nodeType="withEffect">
                                  <p:stCondLst>
                                    <p:cond delay="0"/>
                                  </p:stCondLst>
                                  <p:childTnLst>
                                    <p:anim calcmode="lin" valueType="num">
                                      <p:cBhvr additive="base">
                                        <p:cTn id="10" dur="500"/>
                                        <p:tgtEl>
                                          <p:spTgt spid="16"/>
                                        </p:tgtEl>
                                        <p:attrNameLst>
                                          <p:attrName>ppt_y</p:attrName>
                                        </p:attrNameLst>
                                      </p:cBhvr>
                                      <p:tavLst>
                                        <p:tav tm="0">
                                          <p:val>
                                            <p:strVal val="#ppt_y"/>
                                          </p:val>
                                        </p:tav>
                                        <p:tav tm="100000">
                                          <p:val>
                                            <p:strVal val="#ppt_y+#ppt_h*1.125000"/>
                                          </p:val>
                                        </p:tav>
                                      </p:tavLst>
                                    </p:anim>
                                    <p:animEffect transition="out" filter="wipe(dow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2" presetClass="exit" presetSubtype="4" fill="hold" nodeType="withEffect">
                                  <p:stCondLst>
                                    <p:cond delay="0"/>
                                  </p:stCondLst>
                                  <p:childTnLst>
                                    <p:anim calcmode="lin" valueType="num">
                                      <p:cBhvr additive="base">
                                        <p:cTn id="14" dur="500"/>
                                        <p:tgtEl>
                                          <p:spTgt spid="4"/>
                                        </p:tgtEl>
                                        <p:attrNameLst>
                                          <p:attrName>ppt_y</p:attrName>
                                        </p:attrNameLst>
                                      </p:cBhvr>
                                      <p:tavLst>
                                        <p:tav tm="0">
                                          <p:val>
                                            <p:strVal val="#ppt_y"/>
                                          </p:val>
                                        </p:tav>
                                        <p:tav tm="100000">
                                          <p:val>
                                            <p:strVal val="#ppt_y+#ppt_h*1.125000"/>
                                          </p:val>
                                        </p:tav>
                                      </p:tavLst>
                                    </p:anim>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2" presetClass="exit" presetSubtype="4" fill="hold" nodeType="withEffect">
                                  <p:stCondLst>
                                    <p:cond delay="0"/>
                                  </p:stCondLst>
                                  <p:childTnLst>
                                    <p:anim calcmode="lin" valueType="num">
                                      <p:cBhvr additive="base">
                                        <p:cTn id="18" dur="500"/>
                                        <p:tgtEl>
                                          <p:spTgt spid="5"/>
                                        </p:tgtEl>
                                        <p:attrNameLst>
                                          <p:attrName>ppt_y</p:attrName>
                                        </p:attrNameLst>
                                      </p:cBhvr>
                                      <p:tavLst>
                                        <p:tav tm="0">
                                          <p:val>
                                            <p:strVal val="#ppt_y"/>
                                          </p:val>
                                        </p:tav>
                                        <p:tav tm="100000">
                                          <p:val>
                                            <p:strVal val="#ppt_y+#ppt_h*1.125000"/>
                                          </p:val>
                                        </p:tav>
                                      </p:tavLst>
                                    </p:anim>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2" presetClass="exit" presetSubtype="4" fill="hold" nodeType="withEffect">
                                  <p:stCondLst>
                                    <p:cond delay="0"/>
                                  </p:stCondLst>
                                  <p:childTnLst>
                                    <p:anim calcmode="lin" valueType="num">
                                      <p:cBhvr additive="base">
                                        <p:cTn id="22" dur="500"/>
                                        <p:tgtEl>
                                          <p:spTgt spid="21"/>
                                        </p:tgtEl>
                                        <p:attrNameLst>
                                          <p:attrName>ppt_y</p:attrName>
                                        </p:attrNameLst>
                                      </p:cBhvr>
                                      <p:tavLst>
                                        <p:tav tm="0">
                                          <p:val>
                                            <p:strVal val="#ppt_y"/>
                                          </p:val>
                                        </p:tav>
                                        <p:tav tm="100000">
                                          <p:val>
                                            <p:strVal val="#ppt_y+#ppt_h*1.125000"/>
                                          </p:val>
                                        </p:tav>
                                      </p:tavLst>
                                    </p:anim>
                                    <p:animEffect transition="out" filter="wipe(down)">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2" presetClass="exit" presetSubtype="4" fill="hold" nodeType="withEffect">
                                  <p:stCondLst>
                                    <p:cond delay="0"/>
                                  </p:stCondLst>
                                  <p:childTnLst>
                                    <p:anim calcmode="lin" valueType="num">
                                      <p:cBhvr additive="base">
                                        <p:cTn id="26" dur="500"/>
                                        <p:tgtEl>
                                          <p:spTgt spid="22"/>
                                        </p:tgtEl>
                                        <p:attrNameLst>
                                          <p:attrName>ppt_y</p:attrName>
                                        </p:attrNameLst>
                                      </p:cBhvr>
                                      <p:tavLst>
                                        <p:tav tm="0">
                                          <p:val>
                                            <p:strVal val="#ppt_y"/>
                                          </p:val>
                                        </p:tav>
                                        <p:tav tm="100000">
                                          <p:val>
                                            <p:strVal val="#ppt_y+#ppt_h*1.125000"/>
                                          </p:val>
                                        </p:tav>
                                      </p:tavLst>
                                    </p:anim>
                                    <p:animEffect transition="out" filter="wipe(down)">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2" presetClass="exit" presetSubtype="4" fill="hold" grpId="0" nodeType="withEffect">
                                  <p:stCondLst>
                                    <p:cond delay="0"/>
                                  </p:stCondLst>
                                  <p:childTnLst>
                                    <p:anim calcmode="lin" valueType="num">
                                      <p:cBhvr additive="base">
                                        <p:cTn id="30" dur="500"/>
                                        <p:tgtEl>
                                          <p:spTgt spid="18"/>
                                        </p:tgtEl>
                                        <p:attrNameLst>
                                          <p:attrName>ppt_y</p:attrName>
                                        </p:attrNameLst>
                                      </p:cBhvr>
                                      <p:tavLst>
                                        <p:tav tm="0">
                                          <p:val>
                                            <p:strVal val="#ppt_y"/>
                                          </p:val>
                                        </p:tav>
                                        <p:tav tm="100000">
                                          <p:val>
                                            <p:strVal val="#ppt_y+#ppt_h*1.125000"/>
                                          </p:val>
                                        </p:tav>
                                      </p:tavLst>
                                    </p:anim>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2" presetClass="exit" presetSubtype="4" fill="hold" grpId="0" nodeType="withEffect">
                                  <p:stCondLst>
                                    <p:cond delay="0"/>
                                  </p:stCondLst>
                                  <p:childTnLst>
                                    <p:anim calcmode="lin" valueType="num">
                                      <p:cBhvr additive="base">
                                        <p:cTn id="34" dur="500"/>
                                        <p:tgtEl>
                                          <p:spTgt spid="20"/>
                                        </p:tgtEl>
                                        <p:attrNameLst>
                                          <p:attrName>ppt_y</p:attrName>
                                        </p:attrNameLst>
                                      </p:cBhvr>
                                      <p:tavLst>
                                        <p:tav tm="0">
                                          <p:val>
                                            <p:strVal val="#ppt_y"/>
                                          </p:val>
                                        </p:tav>
                                        <p:tav tm="100000">
                                          <p:val>
                                            <p:strVal val="#ppt_y+#ppt_h*1.125000"/>
                                          </p:val>
                                        </p:tav>
                                      </p:tavLst>
                                    </p:anim>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2" presetClass="exit" presetSubtype="4" fill="hold" nodeType="withEffect">
                                  <p:stCondLst>
                                    <p:cond delay="0"/>
                                  </p:stCondLst>
                                  <p:childTnLst>
                                    <p:anim calcmode="lin" valueType="num">
                                      <p:cBhvr additive="base">
                                        <p:cTn id="38" dur="500"/>
                                        <p:tgtEl>
                                          <p:spTgt spid="23"/>
                                        </p:tgtEl>
                                        <p:attrNameLst>
                                          <p:attrName>ppt_y</p:attrName>
                                        </p:attrNameLst>
                                      </p:cBhvr>
                                      <p:tavLst>
                                        <p:tav tm="0">
                                          <p:val>
                                            <p:strVal val="#ppt_y"/>
                                          </p:val>
                                        </p:tav>
                                        <p:tav tm="100000">
                                          <p:val>
                                            <p:strVal val="#ppt_y+#ppt_h*1.125000"/>
                                          </p:val>
                                        </p:tav>
                                      </p:tavLst>
                                    </p:anim>
                                    <p:animEffect transition="out" filter="wipe(dow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2" presetClass="exit" presetSubtype="4" fill="hold" nodeType="withEffect">
                                  <p:stCondLst>
                                    <p:cond delay="0"/>
                                  </p:stCondLst>
                                  <p:childTnLst>
                                    <p:anim calcmode="lin" valueType="num">
                                      <p:cBhvr additive="base">
                                        <p:cTn id="42" dur="500"/>
                                        <p:tgtEl>
                                          <p:spTgt spid="25"/>
                                        </p:tgtEl>
                                        <p:attrNameLst>
                                          <p:attrName>ppt_y</p:attrName>
                                        </p:attrNameLst>
                                      </p:cBhvr>
                                      <p:tavLst>
                                        <p:tav tm="0">
                                          <p:val>
                                            <p:strVal val="#ppt_y"/>
                                          </p:val>
                                        </p:tav>
                                        <p:tav tm="100000">
                                          <p:val>
                                            <p:strVal val="#ppt_y+#ppt_h*1.125000"/>
                                          </p:val>
                                        </p:tav>
                                      </p:tavLst>
                                    </p:anim>
                                    <p:animEffect transition="out" filter="wipe(down)">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12" presetClass="exit" presetSubtype="4" fill="hold" nodeType="withEffect">
                                  <p:stCondLst>
                                    <p:cond delay="0"/>
                                  </p:stCondLst>
                                  <p:childTnLst>
                                    <p:anim calcmode="lin" valueType="num">
                                      <p:cBhvr additive="base">
                                        <p:cTn id="46" dur="500"/>
                                        <p:tgtEl>
                                          <p:spTgt spid="28"/>
                                        </p:tgtEl>
                                        <p:attrNameLst>
                                          <p:attrName>ppt_y</p:attrName>
                                        </p:attrNameLst>
                                      </p:cBhvr>
                                      <p:tavLst>
                                        <p:tav tm="0">
                                          <p:val>
                                            <p:strVal val="#ppt_y"/>
                                          </p:val>
                                        </p:tav>
                                        <p:tav tm="100000">
                                          <p:val>
                                            <p:strVal val="#ppt_y+#ppt_h*1.125000"/>
                                          </p:val>
                                        </p:tav>
                                      </p:tavLst>
                                    </p:anim>
                                    <p:animEffect transition="out" filter="wipe(down)">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2" presetClass="exit" presetSubtype="4" fill="hold" nodeType="withEffect">
                                  <p:stCondLst>
                                    <p:cond delay="0"/>
                                  </p:stCondLst>
                                  <p:childTnLst>
                                    <p:anim calcmode="lin" valueType="num">
                                      <p:cBhvr additive="base">
                                        <p:cTn id="50" dur="500"/>
                                        <p:tgtEl>
                                          <p:spTgt spid="27"/>
                                        </p:tgtEl>
                                        <p:attrNameLst>
                                          <p:attrName>ppt_y</p:attrName>
                                        </p:attrNameLst>
                                      </p:cBhvr>
                                      <p:tavLst>
                                        <p:tav tm="0">
                                          <p:val>
                                            <p:strVal val="#ppt_y"/>
                                          </p:val>
                                        </p:tav>
                                        <p:tav tm="100000">
                                          <p:val>
                                            <p:strVal val="#ppt_y+#ppt_h*1.125000"/>
                                          </p:val>
                                        </p:tav>
                                      </p:tavLst>
                                    </p:anim>
                                    <p:animEffect transition="out" filter="wipe(down)">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12" presetClass="exit" presetSubtype="4" fill="hold" nodeType="withEffect">
                                  <p:stCondLst>
                                    <p:cond delay="0"/>
                                  </p:stCondLst>
                                  <p:childTnLst>
                                    <p:anim calcmode="lin" valueType="num">
                                      <p:cBhvr additive="base">
                                        <p:cTn id="54" dur="500"/>
                                        <p:tgtEl>
                                          <p:spTgt spid="26"/>
                                        </p:tgtEl>
                                        <p:attrNameLst>
                                          <p:attrName>ppt_y</p:attrName>
                                        </p:attrNameLst>
                                      </p:cBhvr>
                                      <p:tavLst>
                                        <p:tav tm="0">
                                          <p:val>
                                            <p:strVal val="#ppt_y"/>
                                          </p:val>
                                        </p:tav>
                                        <p:tav tm="100000">
                                          <p:val>
                                            <p:strVal val="#ppt_y+#ppt_h*1.125000"/>
                                          </p:val>
                                        </p:tav>
                                      </p:tavLst>
                                    </p:anim>
                                    <p:animEffect transition="out" filter="wipe(dow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2"/>
          <a:srcRect l="4013" r="4366"/>
          <a:stretch>
            <a:fillRect/>
          </a:stretch>
        </p:blipFill>
        <p:spPr bwMode="auto">
          <a:xfrm>
            <a:off x="619125" y="2112963"/>
            <a:ext cx="4494213" cy="1911350"/>
          </a:xfrm>
          <a:prstGeom prst="rect">
            <a:avLst/>
          </a:prstGeom>
          <a:noFill/>
          <a:ln w="9525">
            <a:noFill/>
            <a:miter lim="800000"/>
            <a:headEnd/>
            <a:tailEnd/>
          </a:ln>
        </p:spPr>
      </p:pic>
      <p:pic>
        <p:nvPicPr>
          <p:cNvPr id="4" name="Рисунок 3"/>
          <p:cNvPicPr>
            <a:picLocks noChangeAspect="1" noChangeArrowheads="1"/>
          </p:cNvPicPr>
          <p:nvPr/>
        </p:nvPicPr>
        <p:blipFill>
          <a:blip r:embed="rId3"/>
          <a:srcRect/>
          <a:stretch>
            <a:fillRect/>
          </a:stretch>
        </p:blipFill>
        <p:spPr bwMode="auto">
          <a:xfrm>
            <a:off x="7148513" y="3106738"/>
            <a:ext cx="4667250" cy="2430462"/>
          </a:xfrm>
          <a:prstGeom prst="rect">
            <a:avLst/>
          </a:prstGeom>
          <a:noFill/>
          <a:ln w="9525">
            <a:noFill/>
            <a:miter lim="800000"/>
            <a:headEnd/>
            <a:tailEnd/>
          </a:ln>
        </p:spPr>
      </p:pic>
      <p:pic>
        <p:nvPicPr>
          <p:cNvPr id="5" name="Рисунок 4"/>
          <p:cNvPicPr>
            <a:picLocks noChangeAspect="1" noChangeArrowheads="1"/>
          </p:cNvPicPr>
          <p:nvPr/>
        </p:nvPicPr>
        <p:blipFill>
          <a:blip r:embed="rId4"/>
          <a:srcRect l="2332" r="2176"/>
          <a:stretch>
            <a:fillRect/>
          </a:stretch>
        </p:blipFill>
        <p:spPr bwMode="auto">
          <a:xfrm>
            <a:off x="569913" y="4322763"/>
            <a:ext cx="4651375" cy="1795462"/>
          </a:xfrm>
          <a:prstGeom prst="rect">
            <a:avLst/>
          </a:prstGeom>
          <a:noFill/>
          <a:ln w="9525">
            <a:noFill/>
            <a:miter lim="800000"/>
            <a:headEnd/>
            <a:tailEnd/>
          </a:ln>
        </p:spPr>
      </p:pic>
      <p:pic>
        <p:nvPicPr>
          <p:cNvPr id="6" name="Рисунок 5"/>
          <p:cNvPicPr>
            <a:picLocks noChangeAspect="1" noChangeArrowheads="1"/>
          </p:cNvPicPr>
          <p:nvPr/>
        </p:nvPicPr>
        <p:blipFill>
          <a:blip r:embed="rId5"/>
          <a:srcRect/>
          <a:stretch>
            <a:fillRect/>
          </a:stretch>
        </p:blipFill>
        <p:spPr bwMode="auto">
          <a:xfrm>
            <a:off x="6880225" y="1949450"/>
            <a:ext cx="5203825" cy="1011238"/>
          </a:xfrm>
          <a:prstGeom prst="rect">
            <a:avLst/>
          </a:prstGeom>
          <a:noFill/>
          <a:ln w="9525">
            <a:noFill/>
            <a:miter lim="800000"/>
            <a:headEnd/>
            <a:tailEnd/>
          </a:ln>
        </p:spPr>
      </p:pic>
      <p:sp>
        <p:nvSpPr>
          <p:cNvPr id="7" name="Стрелка вправо 6"/>
          <p:cNvSpPr/>
          <p:nvPr/>
        </p:nvSpPr>
        <p:spPr>
          <a:xfrm rot="10800000">
            <a:off x="5267505" y="2888995"/>
            <a:ext cx="1881556" cy="484632"/>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Rectangle 12"/>
          <p:cNvSpPr>
            <a:spLocks noChangeArrowheads="1"/>
          </p:cNvSpPr>
          <p:nvPr/>
        </p:nvSpPr>
        <p:spPr bwMode="auto">
          <a:xfrm>
            <a:off x="0" y="1624013"/>
            <a:ext cx="12192000" cy="76200"/>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9" name="Rectangle 9"/>
          <p:cNvSpPr>
            <a:spLocks noChangeArrowheads="1"/>
          </p:cNvSpPr>
          <p:nvPr/>
        </p:nvSpPr>
        <p:spPr bwMode="auto">
          <a:xfrm>
            <a:off x="0" y="-9525"/>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fontAlgn="auto">
              <a:spcBef>
                <a:spcPts val="0"/>
              </a:spcBef>
              <a:spcAft>
                <a:spcPts val="0"/>
              </a:spcAft>
              <a:defRPr/>
            </a:pP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Пример заполнения в межевом плане сведений о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предельных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размерах земельного участка, в соответствии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градостроительным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регламентом территориальной зоны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600" fill="hold"/>
                                        <p:tgtEl>
                                          <p:spTgt spid="9"/>
                                        </p:tgtEl>
                                        <p:attrNameLst>
                                          <p:attrName>ppt_x</p:attrName>
                                        </p:attrNameLst>
                                      </p:cBhvr>
                                      <p:tavLst>
                                        <p:tav tm="0">
                                          <p:val>
                                            <p:strVal val="0-#ppt_w/2"/>
                                          </p:val>
                                        </p:tav>
                                        <p:tav tm="100000">
                                          <p:val>
                                            <p:strVal val="#ppt_x"/>
                                          </p:val>
                                        </p:tav>
                                      </p:tavLst>
                                    </p:anim>
                                    <p:anim calcmode="lin" valueType="num">
                                      <p:cBhvr additive="base">
                                        <p:cTn id="8" dur="16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00" fill="hold"/>
                                        <p:tgtEl>
                                          <p:spTgt spid="8"/>
                                        </p:tgtEl>
                                        <p:attrNameLst>
                                          <p:attrName>ppt_x</p:attrName>
                                        </p:attrNameLst>
                                      </p:cBhvr>
                                      <p:tavLst>
                                        <p:tav tm="0">
                                          <p:val>
                                            <p:strVal val="1+#ppt_w/2"/>
                                          </p:val>
                                        </p:tav>
                                        <p:tav tm="100000">
                                          <p:val>
                                            <p:strVal val="#ppt_x"/>
                                          </p:val>
                                        </p:tav>
                                      </p:tavLst>
                                    </p:anim>
                                    <p:anim calcmode="lin" valueType="num">
                                      <p:cBhvr additive="base">
                                        <p:cTn id="12" dur="17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800"/>
                                        <p:tgtEl>
                                          <p:spTgt spid="6"/>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800"/>
                                        <p:tgtEl>
                                          <p:spTgt spid="4"/>
                                        </p:tgtEl>
                                      </p:cBhvr>
                                    </p:animEffect>
                                  </p:childTnLst>
                                </p:cTn>
                              </p:par>
                            </p:childTnLst>
                          </p:cTn>
                        </p:par>
                        <p:par>
                          <p:cTn id="21" fill="hold">
                            <p:stCondLst>
                              <p:cond delay="3300"/>
                            </p:stCondLst>
                            <p:childTnLst>
                              <p:par>
                                <p:cTn id="22" presetID="2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600"/>
                                        <p:tgtEl>
                                          <p:spTgt spid="7"/>
                                        </p:tgtEl>
                                      </p:cBhvr>
                                    </p:animEffect>
                                  </p:childTnLst>
                                </p:cTn>
                              </p:par>
                            </p:childTnLst>
                          </p:cTn>
                        </p:par>
                        <p:par>
                          <p:cTn id="25" fill="hold">
                            <p:stCondLst>
                              <p:cond delay="49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900"/>
                                        <p:tgtEl>
                                          <p:spTgt spid="5"/>
                                        </p:tgtEl>
                                      </p:cBhvr>
                                    </p:animEffect>
                                  </p:childTnLst>
                                </p:cTn>
                              </p:par>
                            </p:childTnLst>
                          </p:cTn>
                        </p:par>
                        <p:par>
                          <p:cTn id="29" fill="hold">
                            <p:stCondLst>
                              <p:cond delay="58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2"/>
          <a:srcRect l="4013" r="4366"/>
          <a:stretch>
            <a:fillRect/>
          </a:stretch>
        </p:blipFill>
        <p:spPr bwMode="auto">
          <a:xfrm>
            <a:off x="619125" y="2112963"/>
            <a:ext cx="4494213" cy="1911350"/>
          </a:xfrm>
          <a:prstGeom prst="rect">
            <a:avLst/>
          </a:prstGeom>
          <a:noFill/>
          <a:ln w="9525">
            <a:noFill/>
            <a:miter lim="800000"/>
            <a:headEnd/>
            <a:tailEnd/>
          </a:ln>
        </p:spPr>
      </p:pic>
      <p:pic>
        <p:nvPicPr>
          <p:cNvPr id="4" name="Рисунок 3"/>
          <p:cNvPicPr>
            <a:picLocks noChangeAspect="1" noChangeArrowheads="1"/>
          </p:cNvPicPr>
          <p:nvPr/>
        </p:nvPicPr>
        <p:blipFill>
          <a:blip r:embed="rId3"/>
          <a:srcRect/>
          <a:stretch>
            <a:fillRect/>
          </a:stretch>
        </p:blipFill>
        <p:spPr bwMode="auto">
          <a:xfrm>
            <a:off x="7148513" y="3106738"/>
            <a:ext cx="4667250" cy="2430462"/>
          </a:xfrm>
          <a:prstGeom prst="rect">
            <a:avLst/>
          </a:prstGeom>
          <a:noFill/>
          <a:ln w="9525">
            <a:noFill/>
            <a:miter lim="800000"/>
            <a:headEnd/>
            <a:tailEnd/>
          </a:ln>
        </p:spPr>
      </p:pic>
      <p:pic>
        <p:nvPicPr>
          <p:cNvPr id="5" name="Рисунок 4"/>
          <p:cNvPicPr>
            <a:picLocks noChangeAspect="1" noChangeArrowheads="1"/>
          </p:cNvPicPr>
          <p:nvPr/>
        </p:nvPicPr>
        <p:blipFill>
          <a:blip r:embed="rId4"/>
          <a:srcRect l="2332" r="2176"/>
          <a:stretch>
            <a:fillRect/>
          </a:stretch>
        </p:blipFill>
        <p:spPr bwMode="auto">
          <a:xfrm>
            <a:off x="569913" y="4322763"/>
            <a:ext cx="4651375" cy="1795462"/>
          </a:xfrm>
          <a:prstGeom prst="rect">
            <a:avLst/>
          </a:prstGeom>
          <a:noFill/>
          <a:ln w="9525">
            <a:noFill/>
            <a:miter lim="800000"/>
            <a:headEnd/>
            <a:tailEnd/>
          </a:ln>
        </p:spPr>
      </p:pic>
      <p:pic>
        <p:nvPicPr>
          <p:cNvPr id="6" name="Рисунок 5"/>
          <p:cNvPicPr>
            <a:picLocks noChangeAspect="1" noChangeArrowheads="1"/>
          </p:cNvPicPr>
          <p:nvPr/>
        </p:nvPicPr>
        <p:blipFill>
          <a:blip r:embed="rId5"/>
          <a:srcRect/>
          <a:stretch>
            <a:fillRect/>
          </a:stretch>
        </p:blipFill>
        <p:spPr bwMode="auto">
          <a:xfrm>
            <a:off x="6880225" y="1949450"/>
            <a:ext cx="5203825" cy="1011238"/>
          </a:xfrm>
          <a:prstGeom prst="rect">
            <a:avLst/>
          </a:prstGeom>
          <a:noFill/>
          <a:ln w="9525">
            <a:noFill/>
            <a:miter lim="800000"/>
            <a:headEnd/>
            <a:tailEnd/>
          </a:ln>
        </p:spPr>
      </p:pic>
      <p:sp>
        <p:nvSpPr>
          <p:cNvPr id="7" name="Стрелка вправо 6"/>
          <p:cNvSpPr/>
          <p:nvPr/>
        </p:nvSpPr>
        <p:spPr>
          <a:xfrm rot="10800000">
            <a:off x="5267505" y="2888995"/>
            <a:ext cx="1881556" cy="484632"/>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8920" name="Rectangle 12"/>
          <p:cNvSpPr>
            <a:spLocks noChangeArrowheads="1"/>
          </p:cNvSpPr>
          <p:nvPr/>
        </p:nvSpPr>
        <p:spPr bwMode="auto">
          <a:xfrm>
            <a:off x="0" y="1624013"/>
            <a:ext cx="12192000" cy="76200"/>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9" name="Rectangle 9"/>
          <p:cNvSpPr>
            <a:spLocks noChangeArrowheads="1"/>
          </p:cNvSpPr>
          <p:nvPr/>
        </p:nvSpPr>
        <p:spPr bwMode="auto">
          <a:xfrm>
            <a:off x="0" y="-9525"/>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fontAlgn="auto">
              <a:spcBef>
                <a:spcPts val="0"/>
              </a:spcBef>
              <a:spcAft>
                <a:spcPts val="0"/>
              </a:spcAft>
              <a:defRPr/>
            </a:pP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Пример заполнения в межевом плане сведений о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предельных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размерах земельного участка, в соответствии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градостроительным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регламентом территориальной зоны</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0"/>
                                  </p:stCondLst>
                                  <p:childTnLst>
                                    <p:anim calcmode="lin" valueType="num">
                                      <p:cBhvr additive="base">
                                        <p:cTn id="6" dur="500"/>
                                        <p:tgtEl>
                                          <p:spTgt spid="3"/>
                                        </p:tgtEl>
                                        <p:attrNameLst>
                                          <p:attrName>ppt_y</p:attrName>
                                        </p:attrNameLst>
                                      </p:cBhvr>
                                      <p:tavLst>
                                        <p:tav tm="0">
                                          <p:val>
                                            <p:strVal val="#ppt_y"/>
                                          </p:val>
                                        </p:tav>
                                        <p:tav tm="100000">
                                          <p:val>
                                            <p:strVal val="#ppt_y+#ppt_h*1.125000"/>
                                          </p:val>
                                        </p:tav>
                                      </p:tavLst>
                                    </p:anim>
                                    <p:animEffect transition="out" filter="wipe(down)">
                                      <p:cBhvr>
                                        <p:cTn id="7" dur="500"/>
                                        <p:tgtEl>
                                          <p:spTgt spid="3"/>
                                        </p:tgtEl>
                                      </p:cBhvr>
                                    </p:animEffect>
                                    <p:set>
                                      <p:cBhvr>
                                        <p:cTn id="8" dur="1" fill="hold">
                                          <p:stCondLst>
                                            <p:cond delay="499"/>
                                          </p:stCondLst>
                                        </p:cTn>
                                        <p:tgtEl>
                                          <p:spTgt spid="3"/>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5"/>
                                        </p:tgtEl>
                                        <p:attrNameLst>
                                          <p:attrName>ppt_y</p:attrName>
                                        </p:attrNameLst>
                                      </p:cBhvr>
                                      <p:tavLst>
                                        <p:tav tm="0">
                                          <p:val>
                                            <p:strVal val="#ppt_y"/>
                                          </p:val>
                                        </p:tav>
                                        <p:tav tm="100000">
                                          <p:val>
                                            <p:strVal val="#ppt_y+#ppt_h*1.125000"/>
                                          </p:val>
                                        </p:tav>
                                      </p:tavLst>
                                    </p:anim>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2" presetClass="exit" presetSubtype="4" fill="hold" nodeType="withEffect">
                                  <p:stCondLst>
                                    <p:cond delay="0"/>
                                  </p:stCondLst>
                                  <p:childTnLst>
                                    <p:anim calcmode="lin" valueType="num">
                                      <p:cBhvr additive="base">
                                        <p:cTn id="14" dur="500"/>
                                        <p:tgtEl>
                                          <p:spTgt spid="6"/>
                                        </p:tgtEl>
                                        <p:attrNameLst>
                                          <p:attrName>ppt_y</p:attrName>
                                        </p:attrNameLst>
                                      </p:cBhvr>
                                      <p:tavLst>
                                        <p:tav tm="0">
                                          <p:val>
                                            <p:strVal val="#ppt_y"/>
                                          </p:val>
                                        </p:tav>
                                        <p:tav tm="100000">
                                          <p:val>
                                            <p:strVal val="#ppt_y+#ppt_h*1.125000"/>
                                          </p:val>
                                        </p:tav>
                                      </p:tavLst>
                                    </p:anim>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2" presetClass="exit" presetSubtype="4" fill="hold" nodeType="withEffect">
                                  <p:stCondLst>
                                    <p:cond delay="0"/>
                                  </p:stCondLst>
                                  <p:childTnLst>
                                    <p:anim calcmode="lin" valueType="num">
                                      <p:cBhvr additive="base">
                                        <p:cTn id="18" dur="500"/>
                                        <p:tgtEl>
                                          <p:spTgt spid="4"/>
                                        </p:tgtEl>
                                        <p:attrNameLst>
                                          <p:attrName>ppt_y</p:attrName>
                                        </p:attrNameLst>
                                      </p:cBhvr>
                                      <p:tavLst>
                                        <p:tav tm="0">
                                          <p:val>
                                            <p:strVal val="#ppt_y"/>
                                          </p:val>
                                        </p:tav>
                                        <p:tav tm="100000">
                                          <p:val>
                                            <p:strVal val="#ppt_y+#ppt_h*1.125000"/>
                                          </p:val>
                                        </p:tav>
                                      </p:tavLst>
                                    </p:anim>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2" presetClass="exit" presetSubtype="4" fill="hold" nodeType="withEffect">
                                  <p:stCondLst>
                                    <p:cond delay="0"/>
                                  </p:stCondLst>
                                  <p:childTnLst>
                                    <p:anim calcmode="lin" valueType="num">
                                      <p:cBhvr additive="base">
                                        <p:cTn id="22" dur="500"/>
                                        <p:tgtEl>
                                          <p:spTgt spid="7"/>
                                        </p:tgtEl>
                                        <p:attrNameLst>
                                          <p:attrName>ppt_y</p:attrName>
                                        </p:attrNameLst>
                                      </p:cBhvr>
                                      <p:tavLst>
                                        <p:tav tm="0">
                                          <p:val>
                                            <p:strVal val="#ppt_y"/>
                                          </p:val>
                                        </p:tav>
                                        <p:tav tm="100000">
                                          <p:val>
                                            <p:strVal val="#ppt_y+#ppt_h*1.125000"/>
                                          </p:val>
                                        </p:tav>
                                      </p:tavLst>
                                    </p:anim>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9525"/>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fontAlgn="auto">
              <a:spcBef>
                <a:spcPts val="0"/>
              </a:spcBef>
              <a:spcAft>
                <a:spcPts val="0"/>
              </a:spcAft>
              <a:defRPr/>
            </a:pP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Пример заполнения в межевом плане сведений о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предельных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размерах земельного участка, в соответствии </a:t>
            </a:r>
            <a:endPar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sz="3200" dirty="0" smtClean="0">
                <a:solidFill>
                  <a:schemeClr val="bg1"/>
                </a:solidFill>
                <a:effectLst>
                  <a:outerShdw blurRad="38100" dist="38100" dir="2700000" algn="tl">
                    <a:srgbClr val="000000">
                      <a:alpha val="43137"/>
                    </a:srgbClr>
                  </a:outerShdw>
                </a:effectLst>
                <a:latin typeface="Arial Narrow" panose="020B0606020202030204" pitchFamily="34" charset="0"/>
              </a:rPr>
              <a:t>градостроительным </a:t>
            </a:r>
            <a:r>
              <a:rPr lang="ru-RU" sz="3200" dirty="0">
                <a:solidFill>
                  <a:schemeClr val="bg1"/>
                </a:solidFill>
                <a:effectLst>
                  <a:outerShdw blurRad="38100" dist="38100" dir="2700000" algn="tl">
                    <a:srgbClr val="000000">
                      <a:alpha val="43137"/>
                    </a:srgbClr>
                  </a:outerShdw>
                </a:effectLst>
                <a:latin typeface="Arial Narrow" panose="020B0606020202030204" pitchFamily="34" charset="0"/>
              </a:rPr>
              <a:t>регламентом территориальной зоны</a:t>
            </a:r>
          </a:p>
        </p:txBody>
      </p:sp>
      <p:sp>
        <p:nvSpPr>
          <p:cNvPr id="39938"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0" name="Rectangle 9"/>
          <p:cNvSpPr>
            <a:spLocks noChangeArrowheads="1"/>
          </p:cNvSpPr>
          <p:nvPr/>
        </p:nvSpPr>
        <p:spPr bwMode="auto">
          <a:xfrm>
            <a:off x="0" y="0"/>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Согласование схемы расположения земельного участка на кадастровом плане территории </a:t>
            </a:r>
          </a:p>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с органом исполнительной власти субъекта Российской Федерации, </a:t>
            </a:r>
          </a:p>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уполномоченным в области лесных отношений</a:t>
            </a:r>
          </a:p>
        </p:txBody>
      </p:sp>
      <p:sp>
        <p:nvSpPr>
          <p:cNvPr id="5" name="TextBox 4"/>
          <p:cNvSpPr txBox="1"/>
          <p:nvPr/>
        </p:nvSpPr>
        <p:spPr>
          <a:xfrm>
            <a:off x="7745413" y="1990725"/>
            <a:ext cx="3962400" cy="1201738"/>
          </a:xfrm>
          <a:prstGeom prst="rect">
            <a:avLst/>
          </a:prstGeom>
          <a:noFill/>
        </p:spPr>
        <p:txBody>
          <a:bodyPr>
            <a:spAutoFit/>
          </a:bodyPr>
          <a:lstStyle/>
          <a:p>
            <a:pPr algn="ctr" fontAlgn="auto">
              <a:spcBef>
                <a:spcPts val="0"/>
              </a:spcBef>
              <a:spcAft>
                <a:spcPts val="0"/>
              </a:spcAft>
              <a:defRPr/>
            </a:pPr>
            <a:r>
              <a:rPr lang="ru-RU" dirty="0">
                <a:effectLst>
                  <a:outerShdw blurRad="38100" dist="38100" dir="2700000" algn="tl">
                    <a:srgbClr val="000000">
                      <a:alpha val="43137"/>
                    </a:srgbClr>
                  </a:outerShdw>
                </a:effectLst>
                <a:latin typeface="Arial Narrow" panose="020B0606020202030204" pitchFamily="34" charset="0"/>
              </a:rPr>
              <a:t>Федеральный закон от 25.10.2001 </a:t>
            </a:r>
            <a:endParaRPr lang="ru-RU" dirty="0">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dirty="0">
                <a:effectLst>
                  <a:outerShdw blurRad="38100" dist="38100" dir="2700000" algn="tl">
                    <a:srgbClr val="000000">
                      <a:alpha val="43137"/>
                    </a:srgbClr>
                  </a:outerShdw>
                </a:effectLst>
                <a:latin typeface="Arial Narrow" panose="020B0606020202030204" pitchFamily="34" charset="0"/>
              </a:rPr>
              <a:t>№ </a:t>
            </a:r>
            <a:r>
              <a:rPr lang="ru-RU" dirty="0">
                <a:effectLst>
                  <a:outerShdw blurRad="38100" dist="38100" dir="2700000" algn="tl">
                    <a:srgbClr val="000000">
                      <a:alpha val="43137"/>
                    </a:srgbClr>
                  </a:outerShdw>
                </a:effectLst>
                <a:latin typeface="Arial Narrow" panose="020B0606020202030204" pitchFamily="34" charset="0"/>
              </a:rPr>
              <a:t>137-ФЗ «О введении в действие Земельного кодекса Российской Федерации» </a:t>
            </a:r>
          </a:p>
        </p:txBody>
      </p:sp>
      <p:sp>
        <p:nvSpPr>
          <p:cNvPr id="7" name="Стрелка вправо 6"/>
          <p:cNvSpPr/>
          <p:nvPr/>
        </p:nvSpPr>
        <p:spPr>
          <a:xfrm>
            <a:off x="4948518" y="2635624"/>
            <a:ext cx="2841811" cy="717176"/>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TextBox 7"/>
          <p:cNvSpPr txBox="1">
            <a:spLocks noChangeArrowheads="1"/>
          </p:cNvSpPr>
          <p:nvPr/>
        </p:nvSpPr>
        <p:spPr bwMode="auto">
          <a:xfrm>
            <a:off x="4837113" y="2235200"/>
            <a:ext cx="2517775" cy="400050"/>
          </a:xfrm>
          <a:prstGeom prst="rect">
            <a:avLst/>
          </a:prstGeom>
          <a:noFill/>
          <a:ln w="9525">
            <a:noFill/>
            <a:miter lim="800000"/>
            <a:headEnd/>
            <a:tailEnd/>
          </a:ln>
        </p:spPr>
        <p:txBody>
          <a:bodyPr>
            <a:spAutoFit/>
          </a:bodyPr>
          <a:lstStyle/>
          <a:p>
            <a:pPr algn="ctr"/>
            <a:r>
              <a:rPr lang="ru-RU" sz="2000">
                <a:solidFill>
                  <a:srgbClr val="FF0000"/>
                </a:solidFill>
                <a:latin typeface="Arial Narrow" pitchFamily="34" charset="0"/>
              </a:rPr>
              <a:t>введена статья 3.5</a:t>
            </a:r>
          </a:p>
        </p:txBody>
      </p:sp>
      <p:sp>
        <p:nvSpPr>
          <p:cNvPr id="11" name="TextBox 10"/>
          <p:cNvSpPr txBox="1">
            <a:spLocks noChangeArrowheads="1"/>
          </p:cNvSpPr>
          <p:nvPr/>
        </p:nvSpPr>
        <p:spPr bwMode="auto">
          <a:xfrm>
            <a:off x="4837113" y="3371850"/>
            <a:ext cx="2563812" cy="708025"/>
          </a:xfrm>
          <a:prstGeom prst="rect">
            <a:avLst/>
          </a:prstGeom>
          <a:noFill/>
          <a:ln w="9525">
            <a:noFill/>
            <a:miter lim="800000"/>
            <a:headEnd/>
            <a:tailEnd/>
          </a:ln>
        </p:spPr>
        <p:txBody>
          <a:bodyPr>
            <a:spAutoFit/>
          </a:bodyPr>
          <a:lstStyle/>
          <a:p>
            <a:pPr algn="ctr"/>
            <a:r>
              <a:rPr lang="ru-RU" sz="2000">
                <a:solidFill>
                  <a:srgbClr val="FF0000"/>
                </a:solidFill>
                <a:latin typeface="Arial Narrow" pitchFamily="34" charset="0"/>
              </a:rPr>
              <a:t>норма вступила в силу </a:t>
            </a:r>
          </a:p>
          <a:p>
            <a:pPr algn="ctr"/>
            <a:r>
              <a:rPr lang="ru-RU" sz="2000">
                <a:solidFill>
                  <a:srgbClr val="FF0000"/>
                </a:solidFill>
                <a:latin typeface="Arial Narrow" pitchFamily="34" charset="0"/>
              </a:rPr>
              <a:t>11 августа 2017 года</a:t>
            </a:r>
          </a:p>
        </p:txBody>
      </p:sp>
      <p:sp>
        <p:nvSpPr>
          <p:cNvPr id="12" name="TextBox 11"/>
          <p:cNvSpPr txBox="1"/>
          <p:nvPr/>
        </p:nvSpPr>
        <p:spPr>
          <a:xfrm>
            <a:off x="8054975" y="3138488"/>
            <a:ext cx="3387725" cy="2632075"/>
          </a:xfrm>
          <a:prstGeom prst="rect">
            <a:avLst/>
          </a:prstGeom>
          <a:noFill/>
        </p:spPr>
        <p:txBody>
          <a:bodyPr>
            <a:spAutoFit/>
          </a:bodyPr>
          <a:lstStyle/>
          <a:p>
            <a:pPr algn="just" fontAlgn="auto">
              <a:spcBef>
                <a:spcPts val="0"/>
              </a:spcBef>
              <a:spcAft>
                <a:spcPts val="0"/>
              </a:spcAft>
              <a:defRPr/>
            </a:pPr>
            <a:r>
              <a:rPr lang="ru-RU" sz="1500" dirty="0">
                <a:effectLst>
                  <a:outerShdw blurRad="38100" dist="38100" dir="2700000" algn="tl">
                    <a:srgbClr val="000000">
                      <a:alpha val="43137"/>
                    </a:srgbClr>
                  </a:outerShdw>
                </a:effectLst>
                <a:latin typeface="Arial Narrow" panose="020B0606020202030204" pitchFamily="34" charset="0"/>
              </a:rPr>
              <a:t>- при </a:t>
            </a:r>
            <a:r>
              <a:rPr lang="ru-RU" sz="1500" dirty="0">
                <a:effectLst>
                  <a:outerShdw blurRad="38100" dist="38100" dir="2700000" algn="tl">
                    <a:srgbClr val="000000">
                      <a:alpha val="43137"/>
                    </a:srgbClr>
                  </a:outerShdw>
                </a:effectLst>
                <a:latin typeface="Arial Narrow" panose="020B0606020202030204" pitchFamily="34" charset="0"/>
              </a:rPr>
              <a:t>образовании земельного участка из земель, находящихся в государственной собственности, </a:t>
            </a:r>
            <a:r>
              <a:rPr lang="ru-RU" sz="1500" b="1" dirty="0">
                <a:effectLst>
                  <a:outerShdw blurRad="38100" dist="38100" dir="2700000" algn="tl">
                    <a:srgbClr val="000000">
                      <a:alpha val="43137"/>
                    </a:srgbClr>
                  </a:outerShdw>
                </a:effectLst>
                <a:latin typeface="Arial Narrow" panose="020B0606020202030204" pitchFamily="34" charset="0"/>
              </a:rPr>
              <a:t>схема расположения земельного участка на кадастровом плане территории</a:t>
            </a:r>
            <a:r>
              <a:rPr lang="ru-RU" sz="1500" dirty="0">
                <a:effectLst>
                  <a:outerShdw blurRad="38100" dist="38100" dir="2700000" algn="tl">
                    <a:srgbClr val="000000">
                      <a:alpha val="43137"/>
                    </a:srgbClr>
                  </a:outerShdw>
                </a:effectLst>
                <a:latin typeface="Arial Narrow" panose="020B0606020202030204" pitchFamily="34" charset="0"/>
              </a:rPr>
              <a:t> (далее - Схема) </a:t>
            </a:r>
            <a:r>
              <a:rPr lang="ru-RU" sz="1500" dirty="0">
                <a:solidFill>
                  <a:srgbClr val="FF0000"/>
                </a:solidFill>
                <a:effectLst>
                  <a:outerShdw blurRad="38100" dist="38100" dir="2700000" algn="tl">
                    <a:srgbClr val="000000">
                      <a:alpha val="43137"/>
                    </a:srgbClr>
                  </a:outerShdw>
                </a:effectLst>
                <a:latin typeface="Arial Narrow" panose="020B0606020202030204" pitchFamily="34" charset="0"/>
              </a:rPr>
              <a:t>подлежит согласованию </a:t>
            </a:r>
            <a:r>
              <a:rPr lang="ru-RU" sz="1500" dirty="0">
                <a:effectLst>
                  <a:outerShdw blurRad="38100" dist="38100" dir="2700000" algn="tl">
                    <a:srgbClr val="000000">
                      <a:alpha val="43137"/>
                    </a:srgbClr>
                  </a:outerShdw>
                </a:effectLst>
                <a:latin typeface="Arial Narrow" panose="020B0606020202030204" pitchFamily="34" charset="0"/>
              </a:rPr>
              <a:t>с органом исполнительной власти субъекта Российской Федерации, уполномоченным в области лесных отношений, за исключением случаев, предусмотренных п.10 ст. 3.5 Закона №137-ФЗ</a:t>
            </a:r>
          </a:p>
        </p:txBody>
      </p:sp>
      <p:sp>
        <p:nvSpPr>
          <p:cNvPr id="2" name="Шестиугольник 1"/>
          <p:cNvSpPr/>
          <p:nvPr/>
        </p:nvSpPr>
        <p:spPr>
          <a:xfrm>
            <a:off x="8820" y="1787058"/>
            <a:ext cx="4827639" cy="4006317"/>
          </a:xfrm>
          <a:prstGeom prst="hexagon">
            <a:avLst/>
          </a:prstGeom>
          <a:blipFill dpi="0" rotWithShape="1">
            <a:blip r:embed="rId2">
              <a:alphaModFix amt="31000"/>
            </a:blip>
            <a:srcRect/>
            <a:stretch>
              <a:fillRect/>
            </a:stretch>
          </a:blipFill>
          <a:ln>
            <a:solidFill>
              <a:schemeClr val="bg1">
                <a:lumMod val="6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Федеральный закон от 29.07.2017 N 280-ФЗ </a:t>
            </a: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                         «</a:t>
            </a: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О внесении изменений в отдельные законодательные акты Российской Федерации в целях устранения противоречий в сведениях государственных реестров и установления принадлежности земельного участка к определенной категории земель»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p:tgtEl>
                                          <p:spTgt spid="7"/>
                                        </p:tgtEl>
                                        <p:attrNameLst>
                                          <p:attrName>ppt_x</p:attrName>
                                        </p:attrNameLst>
                                      </p:cBhvr>
                                      <p:tavLst>
                                        <p:tav tm="0">
                                          <p:val>
                                            <p:strVal val="#ppt_x-#ppt_w*1.125000"/>
                                          </p:val>
                                        </p:tav>
                                        <p:tav tm="100000">
                                          <p:val>
                                            <p:strVal val="#ppt_x"/>
                                          </p:val>
                                        </p:tav>
                                      </p:tavLst>
                                    </p:anim>
                                    <p:animEffect transition="in" filter="wipe(right)">
                                      <p:cBhvr>
                                        <p:cTn id="19" dur="1500"/>
                                        <p:tgtEl>
                                          <p:spTgt spid="7"/>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Согласование схемы расположения земельного участка на кадастровом плане территории </a:t>
            </a:r>
          </a:p>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с органом исполнительной власти субъекта Российской Федерации, </a:t>
            </a:r>
          </a:p>
          <a:p>
            <a:pPr algn="ctr" eaLnBrk="1" fontAlgn="auto" hangingPunct="1">
              <a:spcBef>
                <a:spcPts val="0"/>
              </a:spcBef>
              <a:spcAft>
                <a:spcPts val="0"/>
              </a:spcAft>
              <a:defRPr/>
            </a:pPr>
            <a:r>
              <a:rPr lang="ru-RU" sz="25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уполномоченным в области лесных отношений</a:t>
            </a:r>
          </a:p>
        </p:txBody>
      </p:sp>
      <p:sp>
        <p:nvSpPr>
          <p:cNvPr id="9"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5" name="TextBox 4"/>
          <p:cNvSpPr txBox="1"/>
          <p:nvPr/>
        </p:nvSpPr>
        <p:spPr>
          <a:xfrm>
            <a:off x="7745413" y="1990725"/>
            <a:ext cx="3962400" cy="1201738"/>
          </a:xfrm>
          <a:prstGeom prst="rect">
            <a:avLst/>
          </a:prstGeom>
          <a:noFill/>
        </p:spPr>
        <p:txBody>
          <a:bodyPr>
            <a:spAutoFit/>
          </a:bodyPr>
          <a:lstStyle/>
          <a:p>
            <a:pPr algn="ctr" fontAlgn="auto">
              <a:spcBef>
                <a:spcPts val="0"/>
              </a:spcBef>
              <a:spcAft>
                <a:spcPts val="0"/>
              </a:spcAft>
              <a:defRPr/>
            </a:pPr>
            <a:r>
              <a:rPr lang="ru-RU" dirty="0">
                <a:effectLst>
                  <a:outerShdw blurRad="38100" dist="38100" dir="2700000" algn="tl">
                    <a:srgbClr val="000000">
                      <a:alpha val="43137"/>
                    </a:srgbClr>
                  </a:outerShdw>
                </a:effectLst>
                <a:latin typeface="Arial Narrow" panose="020B0606020202030204" pitchFamily="34" charset="0"/>
              </a:rPr>
              <a:t>Федеральный закон от 25.10.2001 </a:t>
            </a:r>
            <a:endParaRPr lang="ru-RU" dirty="0">
              <a:effectLst>
                <a:outerShdw blurRad="38100" dist="38100" dir="2700000" algn="tl">
                  <a:srgbClr val="000000">
                    <a:alpha val="43137"/>
                  </a:srgbClr>
                </a:outerShdw>
              </a:effectLst>
              <a:latin typeface="Arial Narrow" panose="020B0606020202030204" pitchFamily="34" charset="0"/>
            </a:endParaRPr>
          </a:p>
          <a:p>
            <a:pPr algn="ctr" fontAlgn="auto">
              <a:spcBef>
                <a:spcPts val="0"/>
              </a:spcBef>
              <a:spcAft>
                <a:spcPts val="0"/>
              </a:spcAft>
              <a:defRPr/>
            </a:pPr>
            <a:r>
              <a:rPr lang="ru-RU" dirty="0">
                <a:effectLst>
                  <a:outerShdw blurRad="38100" dist="38100" dir="2700000" algn="tl">
                    <a:srgbClr val="000000">
                      <a:alpha val="43137"/>
                    </a:srgbClr>
                  </a:outerShdw>
                </a:effectLst>
                <a:latin typeface="Arial Narrow" panose="020B0606020202030204" pitchFamily="34" charset="0"/>
              </a:rPr>
              <a:t>№ </a:t>
            </a:r>
            <a:r>
              <a:rPr lang="ru-RU" dirty="0">
                <a:effectLst>
                  <a:outerShdw blurRad="38100" dist="38100" dir="2700000" algn="tl">
                    <a:srgbClr val="000000">
                      <a:alpha val="43137"/>
                    </a:srgbClr>
                  </a:outerShdw>
                </a:effectLst>
                <a:latin typeface="Arial Narrow" panose="020B0606020202030204" pitchFamily="34" charset="0"/>
              </a:rPr>
              <a:t>137-ФЗ «О введении в действие Земельного кодекса Российской Федерации» </a:t>
            </a:r>
          </a:p>
        </p:txBody>
      </p:sp>
      <p:sp>
        <p:nvSpPr>
          <p:cNvPr id="7" name="Стрелка вправо 6"/>
          <p:cNvSpPr/>
          <p:nvPr/>
        </p:nvSpPr>
        <p:spPr>
          <a:xfrm>
            <a:off x="4948518" y="2635624"/>
            <a:ext cx="2841811" cy="717176"/>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TextBox 7"/>
          <p:cNvSpPr txBox="1">
            <a:spLocks noChangeArrowheads="1"/>
          </p:cNvSpPr>
          <p:nvPr/>
        </p:nvSpPr>
        <p:spPr bwMode="auto">
          <a:xfrm>
            <a:off x="4837113" y="2235200"/>
            <a:ext cx="2517775" cy="400050"/>
          </a:xfrm>
          <a:prstGeom prst="rect">
            <a:avLst/>
          </a:prstGeom>
          <a:noFill/>
          <a:ln w="9525">
            <a:noFill/>
            <a:miter lim="800000"/>
            <a:headEnd/>
            <a:tailEnd/>
          </a:ln>
        </p:spPr>
        <p:txBody>
          <a:bodyPr>
            <a:spAutoFit/>
          </a:bodyPr>
          <a:lstStyle/>
          <a:p>
            <a:pPr algn="ctr"/>
            <a:r>
              <a:rPr lang="ru-RU" sz="2000">
                <a:solidFill>
                  <a:srgbClr val="FF0000"/>
                </a:solidFill>
                <a:latin typeface="Arial Narrow" pitchFamily="34" charset="0"/>
              </a:rPr>
              <a:t>введена статья 3.5</a:t>
            </a:r>
          </a:p>
        </p:txBody>
      </p:sp>
      <p:sp>
        <p:nvSpPr>
          <p:cNvPr id="11" name="TextBox 10"/>
          <p:cNvSpPr txBox="1">
            <a:spLocks noChangeArrowheads="1"/>
          </p:cNvSpPr>
          <p:nvPr/>
        </p:nvSpPr>
        <p:spPr bwMode="auto">
          <a:xfrm>
            <a:off x="4837113" y="3371850"/>
            <a:ext cx="2563812" cy="708025"/>
          </a:xfrm>
          <a:prstGeom prst="rect">
            <a:avLst/>
          </a:prstGeom>
          <a:noFill/>
          <a:ln w="9525">
            <a:noFill/>
            <a:miter lim="800000"/>
            <a:headEnd/>
            <a:tailEnd/>
          </a:ln>
        </p:spPr>
        <p:txBody>
          <a:bodyPr>
            <a:spAutoFit/>
          </a:bodyPr>
          <a:lstStyle/>
          <a:p>
            <a:pPr algn="ctr"/>
            <a:r>
              <a:rPr lang="ru-RU" sz="2000">
                <a:solidFill>
                  <a:srgbClr val="FF0000"/>
                </a:solidFill>
                <a:latin typeface="Arial Narrow" pitchFamily="34" charset="0"/>
              </a:rPr>
              <a:t>норма вступила в силу </a:t>
            </a:r>
          </a:p>
          <a:p>
            <a:pPr algn="ctr"/>
            <a:r>
              <a:rPr lang="ru-RU" sz="2000">
                <a:solidFill>
                  <a:srgbClr val="FF0000"/>
                </a:solidFill>
                <a:latin typeface="Arial Narrow" pitchFamily="34" charset="0"/>
              </a:rPr>
              <a:t>11 августа 2017 года</a:t>
            </a:r>
          </a:p>
        </p:txBody>
      </p:sp>
      <p:sp>
        <p:nvSpPr>
          <p:cNvPr id="12" name="TextBox 11"/>
          <p:cNvSpPr txBox="1"/>
          <p:nvPr/>
        </p:nvSpPr>
        <p:spPr>
          <a:xfrm>
            <a:off x="8054975" y="3138488"/>
            <a:ext cx="3387725" cy="2632075"/>
          </a:xfrm>
          <a:prstGeom prst="rect">
            <a:avLst/>
          </a:prstGeom>
          <a:noFill/>
        </p:spPr>
        <p:txBody>
          <a:bodyPr>
            <a:spAutoFit/>
          </a:bodyPr>
          <a:lstStyle/>
          <a:p>
            <a:pPr algn="just" fontAlgn="auto">
              <a:spcBef>
                <a:spcPts val="0"/>
              </a:spcBef>
              <a:spcAft>
                <a:spcPts val="0"/>
              </a:spcAft>
              <a:defRPr/>
            </a:pPr>
            <a:r>
              <a:rPr lang="ru-RU" sz="1500" dirty="0">
                <a:effectLst>
                  <a:outerShdw blurRad="38100" dist="38100" dir="2700000" algn="tl">
                    <a:srgbClr val="000000">
                      <a:alpha val="43137"/>
                    </a:srgbClr>
                  </a:outerShdw>
                </a:effectLst>
                <a:latin typeface="Arial Narrow" panose="020B0606020202030204" pitchFamily="34" charset="0"/>
              </a:rPr>
              <a:t>- при </a:t>
            </a:r>
            <a:r>
              <a:rPr lang="ru-RU" sz="1500" dirty="0">
                <a:effectLst>
                  <a:outerShdw blurRad="38100" dist="38100" dir="2700000" algn="tl">
                    <a:srgbClr val="000000">
                      <a:alpha val="43137"/>
                    </a:srgbClr>
                  </a:outerShdw>
                </a:effectLst>
                <a:latin typeface="Arial Narrow" panose="020B0606020202030204" pitchFamily="34" charset="0"/>
              </a:rPr>
              <a:t>образовании земельного участка из земель, находящихся в государственной собственности, </a:t>
            </a:r>
            <a:r>
              <a:rPr lang="ru-RU" sz="1500" b="1" dirty="0">
                <a:effectLst>
                  <a:outerShdw blurRad="38100" dist="38100" dir="2700000" algn="tl">
                    <a:srgbClr val="000000">
                      <a:alpha val="43137"/>
                    </a:srgbClr>
                  </a:outerShdw>
                </a:effectLst>
                <a:latin typeface="Arial Narrow" panose="020B0606020202030204" pitchFamily="34" charset="0"/>
              </a:rPr>
              <a:t>схема расположения земельного участка на кадастровом плане территории</a:t>
            </a:r>
            <a:r>
              <a:rPr lang="ru-RU" sz="1500" dirty="0">
                <a:effectLst>
                  <a:outerShdw blurRad="38100" dist="38100" dir="2700000" algn="tl">
                    <a:srgbClr val="000000">
                      <a:alpha val="43137"/>
                    </a:srgbClr>
                  </a:outerShdw>
                </a:effectLst>
                <a:latin typeface="Arial Narrow" panose="020B0606020202030204" pitchFamily="34" charset="0"/>
              </a:rPr>
              <a:t> (далее - Схема) </a:t>
            </a:r>
            <a:r>
              <a:rPr lang="ru-RU" sz="1500" dirty="0">
                <a:solidFill>
                  <a:srgbClr val="FF0000"/>
                </a:solidFill>
                <a:effectLst>
                  <a:outerShdw blurRad="38100" dist="38100" dir="2700000" algn="tl">
                    <a:srgbClr val="000000">
                      <a:alpha val="43137"/>
                    </a:srgbClr>
                  </a:outerShdw>
                </a:effectLst>
                <a:latin typeface="Arial Narrow" panose="020B0606020202030204" pitchFamily="34" charset="0"/>
              </a:rPr>
              <a:t>подлежит согласованию </a:t>
            </a:r>
            <a:r>
              <a:rPr lang="ru-RU" sz="1500" dirty="0">
                <a:effectLst>
                  <a:outerShdw blurRad="38100" dist="38100" dir="2700000" algn="tl">
                    <a:srgbClr val="000000">
                      <a:alpha val="43137"/>
                    </a:srgbClr>
                  </a:outerShdw>
                </a:effectLst>
                <a:latin typeface="Arial Narrow" panose="020B0606020202030204" pitchFamily="34" charset="0"/>
              </a:rPr>
              <a:t>с органом исполнительной власти субъекта Российской Федерации, уполномоченным в области лесных отношений, за исключением случаев, предусмотренных п.10 ст. 3.5 Закона №137-ФЗ</a:t>
            </a:r>
          </a:p>
        </p:txBody>
      </p:sp>
      <p:sp>
        <p:nvSpPr>
          <p:cNvPr id="2" name="Шестиугольник 1"/>
          <p:cNvSpPr/>
          <p:nvPr/>
        </p:nvSpPr>
        <p:spPr>
          <a:xfrm>
            <a:off x="8820" y="1787058"/>
            <a:ext cx="4827639" cy="4006317"/>
          </a:xfrm>
          <a:prstGeom prst="hexagon">
            <a:avLst/>
          </a:prstGeom>
          <a:blipFill dpi="0" rotWithShape="1">
            <a:blip r:embed="rId2">
              <a:alphaModFix amt="31000"/>
            </a:blip>
            <a:srcRect/>
            <a:stretch>
              <a:fillRect/>
            </a:stretch>
          </a:blipFill>
          <a:ln>
            <a:solidFill>
              <a:schemeClr val="bg1">
                <a:lumMod val="6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Федеральный закон от 29.07.2017 N 280-ФЗ </a:t>
            </a: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                         «</a:t>
            </a:r>
            <a:r>
              <a:rPr lang="ru-RU" sz="2000" b="1" dirty="0">
                <a:solidFill>
                  <a:schemeClr val="tx1"/>
                </a:solidFill>
                <a:effectLst>
                  <a:outerShdw blurRad="38100" dist="38100" dir="2700000" algn="tl">
                    <a:srgbClr val="000000">
                      <a:alpha val="43137"/>
                    </a:srgbClr>
                  </a:outerShdw>
                </a:effectLst>
                <a:latin typeface="Arial Narrow" panose="020B0606020202030204" pitchFamily="34" charset="0"/>
              </a:rPr>
              <a:t>О внесении изменений в отдельные законодательные акты Российской Федерации в целях устранения противоречий в сведениях государственных реестров и установления принадлежности земельного участка к определенной категории земель» </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grpId="0" nodeType="afterEffect">
                                  <p:stCondLst>
                                    <p:cond delay="0"/>
                                  </p:stCondLst>
                                  <p:childTnLst>
                                    <p:anim calcmode="lin" valueType="num">
                                      <p:cBhvr additive="base">
                                        <p:cTn id="6" dur="500"/>
                                        <p:tgtEl>
                                          <p:spTgt spid="10"/>
                                        </p:tgtEl>
                                        <p:attrNameLst>
                                          <p:attrName>ppt_y</p:attrName>
                                        </p:attrNameLst>
                                      </p:cBhvr>
                                      <p:tavLst>
                                        <p:tav tm="0">
                                          <p:val>
                                            <p:strVal val="#ppt_y"/>
                                          </p:val>
                                        </p:tav>
                                        <p:tav tm="100000">
                                          <p:val>
                                            <p:strVal val="#ppt_y+#ppt_h*1.125000"/>
                                          </p:val>
                                        </p:tav>
                                      </p:tavLst>
                                    </p:anim>
                                    <p:animEffect transition="out" filter="wipe(down)">
                                      <p:cBhvr>
                                        <p:cTn id="7" dur="500"/>
                                        <p:tgtEl>
                                          <p:spTgt spid="10"/>
                                        </p:tgtEl>
                                      </p:cBhvr>
                                    </p:animEffect>
                                    <p:set>
                                      <p:cBhvr>
                                        <p:cTn id="8" dur="1" fill="hold">
                                          <p:stCondLst>
                                            <p:cond delay="499"/>
                                          </p:stCondLst>
                                        </p:cTn>
                                        <p:tgtEl>
                                          <p:spTgt spid="10"/>
                                        </p:tgtEl>
                                        <p:attrNameLst>
                                          <p:attrName>style.visibility</p:attrName>
                                        </p:attrNameLst>
                                      </p:cBhvr>
                                      <p:to>
                                        <p:strVal val="hidden"/>
                                      </p:to>
                                    </p:set>
                                  </p:childTnLst>
                                </p:cTn>
                              </p:par>
                              <p:par>
                                <p:cTn id="9" presetID="12" presetClass="exit" presetSubtype="4" fill="hold" grpId="0" nodeType="withEffect">
                                  <p:stCondLst>
                                    <p:cond delay="0"/>
                                  </p:stCondLst>
                                  <p:childTnLst>
                                    <p:anim calcmode="lin" valueType="num">
                                      <p:cBhvr additive="base">
                                        <p:cTn id="10" dur="500"/>
                                        <p:tgtEl>
                                          <p:spTgt spid="9"/>
                                        </p:tgtEl>
                                        <p:attrNameLst>
                                          <p:attrName>ppt_y</p:attrName>
                                        </p:attrNameLst>
                                      </p:cBhvr>
                                      <p:tavLst>
                                        <p:tav tm="0">
                                          <p:val>
                                            <p:strVal val="#ppt_y"/>
                                          </p:val>
                                        </p:tav>
                                        <p:tav tm="100000">
                                          <p:val>
                                            <p:strVal val="#ppt_y+#ppt_h*1.125000"/>
                                          </p:val>
                                        </p:tav>
                                      </p:tavLst>
                                    </p:anim>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2" presetClass="exit" presetSubtype="4" fill="hold" nodeType="withEffect">
                                  <p:stCondLst>
                                    <p:cond delay="0"/>
                                  </p:stCondLst>
                                  <p:childTnLst>
                                    <p:anim calcmode="lin" valueType="num">
                                      <p:cBhvr additive="base">
                                        <p:cTn id="14" dur="500"/>
                                        <p:tgtEl>
                                          <p:spTgt spid="2"/>
                                        </p:tgtEl>
                                        <p:attrNameLst>
                                          <p:attrName>ppt_y</p:attrName>
                                        </p:attrNameLst>
                                      </p:cBhvr>
                                      <p:tavLst>
                                        <p:tav tm="0">
                                          <p:val>
                                            <p:strVal val="#ppt_y"/>
                                          </p:val>
                                        </p:tav>
                                        <p:tav tm="100000">
                                          <p:val>
                                            <p:strVal val="#ppt_y+#ppt_h*1.125000"/>
                                          </p:val>
                                        </p:tav>
                                      </p:tavLst>
                                    </p:anim>
                                    <p:animEffect transition="out" filter="wipe(down)">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2" presetClass="exit" presetSubtype="4" fill="hold" nodeType="withEffect">
                                  <p:stCondLst>
                                    <p:cond delay="0"/>
                                  </p:stCondLst>
                                  <p:childTnLst>
                                    <p:anim calcmode="lin" valueType="num">
                                      <p:cBhvr additive="base">
                                        <p:cTn id="18" dur="500"/>
                                        <p:tgtEl>
                                          <p:spTgt spid="7"/>
                                        </p:tgtEl>
                                        <p:attrNameLst>
                                          <p:attrName>ppt_y</p:attrName>
                                        </p:attrNameLst>
                                      </p:cBhvr>
                                      <p:tavLst>
                                        <p:tav tm="0">
                                          <p:val>
                                            <p:strVal val="#ppt_y"/>
                                          </p:val>
                                        </p:tav>
                                        <p:tav tm="100000">
                                          <p:val>
                                            <p:strVal val="#ppt_y+#ppt_h*1.125000"/>
                                          </p:val>
                                        </p:tav>
                                      </p:tavLst>
                                    </p:anim>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2" presetClass="exit" presetSubtype="4" fill="hold" grpId="0" nodeType="withEffect">
                                  <p:stCondLst>
                                    <p:cond delay="0"/>
                                  </p:stCondLst>
                                  <p:childTnLst>
                                    <p:anim calcmode="lin" valueType="num">
                                      <p:cBhvr additive="base">
                                        <p:cTn id="22" dur="500"/>
                                        <p:tgtEl>
                                          <p:spTgt spid="8"/>
                                        </p:tgtEl>
                                        <p:attrNameLst>
                                          <p:attrName>ppt_y</p:attrName>
                                        </p:attrNameLst>
                                      </p:cBhvr>
                                      <p:tavLst>
                                        <p:tav tm="0">
                                          <p:val>
                                            <p:strVal val="#ppt_y"/>
                                          </p:val>
                                        </p:tav>
                                        <p:tav tm="100000">
                                          <p:val>
                                            <p:strVal val="#ppt_y+#ppt_h*1.125000"/>
                                          </p:val>
                                        </p:tav>
                                      </p:tavLst>
                                    </p:anim>
                                    <p:animEffect transition="out" filter="wipe(dow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2" presetClass="exit" presetSubtype="4" fill="hold" grpId="0" nodeType="withEffect">
                                  <p:stCondLst>
                                    <p:cond delay="0"/>
                                  </p:stCondLst>
                                  <p:childTnLst>
                                    <p:anim calcmode="lin" valueType="num">
                                      <p:cBhvr additive="base">
                                        <p:cTn id="26" dur="500"/>
                                        <p:tgtEl>
                                          <p:spTgt spid="11"/>
                                        </p:tgtEl>
                                        <p:attrNameLst>
                                          <p:attrName>ppt_y</p:attrName>
                                        </p:attrNameLst>
                                      </p:cBhvr>
                                      <p:tavLst>
                                        <p:tav tm="0">
                                          <p:val>
                                            <p:strVal val="#ppt_y"/>
                                          </p:val>
                                        </p:tav>
                                        <p:tav tm="100000">
                                          <p:val>
                                            <p:strVal val="#ppt_y+#ppt_h*1.125000"/>
                                          </p:val>
                                        </p:tav>
                                      </p:tavLst>
                                    </p:anim>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2" presetClass="exit" presetSubtype="4" fill="hold" grpId="0" nodeType="withEffect">
                                  <p:stCondLst>
                                    <p:cond delay="0"/>
                                  </p:stCondLst>
                                  <p:childTnLst>
                                    <p:anim calcmode="lin" valueType="num">
                                      <p:cBhvr additive="base">
                                        <p:cTn id="30" dur="500"/>
                                        <p:tgtEl>
                                          <p:spTgt spid="5"/>
                                        </p:tgtEl>
                                        <p:attrNameLst>
                                          <p:attrName>ppt_y</p:attrName>
                                        </p:attrNameLst>
                                      </p:cBhvr>
                                      <p:tavLst>
                                        <p:tav tm="0">
                                          <p:val>
                                            <p:strVal val="#ppt_y"/>
                                          </p:val>
                                        </p:tav>
                                        <p:tav tm="100000">
                                          <p:val>
                                            <p:strVal val="#ppt_y+#ppt_h*1.125000"/>
                                          </p:val>
                                        </p:tav>
                                      </p:tavLst>
                                    </p:anim>
                                    <p:animEffect transition="out" filter="wipe(dow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2" presetClass="exit" presetSubtype="4" fill="hold" grpId="0" nodeType="withEffect">
                                  <p:stCondLst>
                                    <p:cond delay="0"/>
                                  </p:stCondLst>
                                  <p:childTnLst>
                                    <p:anim calcmode="lin" valueType="num">
                                      <p:cBhvr additive="base">
                                        <p:cTn id="34" dur="500"/>
                                        <p:tgtEl>
                                          <p:spTgt spid="12"/>
                                        </p:tgtEl>
                                        <p:attrNameLst>
                                          <p:attrName>ppt_y</p:attrName>
                                        </p:attrNameLst>
                                      </p:cBhvr>
                                      <p:tavLst>
                                        <p:tav tm="0">
                                          <p:val>
                                            <p:strVal val="#ppt_y"/>
                                          </p:val>
                                        </p:tav>
                                        <p:tav tm="100000">
                                          <p:val>
                                            <p:strVal val="#ppt_y+#ppt_h*1.125000"/>
                                          </p:val>
                                        </p:tav>
                                      </p:tavLst>
                                    </p:anim>
                                    <p:animEffect transition="out" filter="wipe(down)">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8"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17987" y="2825214"/>
          <a:ext cx="11950544" cy="357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117987" y="244332"/>
          <a:ext cx="11375356" cy="1977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Скругленный прямоугольник 5"/>
          <p:cNvSpPr/>
          <p:nvPr/>
        </p:nvSpPr>
        <p:spPr>
          <a:xfrm>
            <a:off x="0" y="2445037"/>
            <a:ext cx="12192000" cy="15731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900"/>
                                        <p:tgtEl>
                                          <p:spTgt spid="5"/>
                                        </p:tgtEl>
                                      </p:cBhvr>
                                    </p:animEffect>
                                  </p:childTnLst>
                                </p:cTn>
                              </p:par>
                            </p:childTnLst>
                          </p:cTn>
                        </p:par>
                        <p:par>
                          <p:cTn id="8" fill="hold">
                            <p:stCondLst>
                              <p:cond delay="1900"/>
                            </p:stCondLst>
                            <p:childTnLst>
                              <p:par>
                                <p:cTn id="9" presetID="2" presetClass="entr" presetSubtype="8" fill="hold" nodeType="after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900" fill="hold"/>
                                        <p:tgtEl>
                                          <p:spTgt spid="6"/>
                                        </p:tgtEl>
                                        <p:attrNameLst>
                                          <p:attrName>ppt_x</p:attrName>
                                        </p:attrNameLst>
                                      </p:cBhvr>
                                      <p:tavLst>
                                        <p:tav tm="0">
                                          <p:val>
                                            <p:strVal val="0-#ppt_w/2"/>
                                          </p:val>
                                        </p:tav>
                                        <p:tav tm="100000">
                                          <p:val>
                                            <p:strVal val="#ppt_x"/>
                                          </p:val>
                                        </p:tav>
                                      </p:tavLst>
                                    </p:anim>
                                    <p:anim calcmode="lin" valueType="num">
                                      <p:cBhvr additive="base">
                                        <p:cTn id="12" dur="39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0"/>
                            </p:stCondLst>
                            <p:childTnLst>
                              <p:par>
                                <p:cTn id="14" presetID="12" presetClass="entr" presetSubtype="1" fill="hold" grpId="0" nodeType="afterEffect">
                                  <p:stCondLst>
                                    <p:cond delay="14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600"/>
                                        <p:tgtEl>
                                          <p:spTgt spid="2"/>
                                        </p:tgtEl>
                                        <p:attrNameLst>
                                          <p:attrName>ppt_y</p:attrName>
                                        </p:attrNameLst>
                                      </p:cBhvr>
                                      <p:tavLst>
                                        <p:tav tm="0">
                                          <p:val>
                                            <p:strVal val="#ppt_y-#ppt_h*1.125000"/>
                                          </p:val>
                                        </p:tav>
                                        <p:tav tm="100000">
                                          <p:val>
                                            <p:strVal val="#ppt_y"/>
                                          </p:val>
                                        </p:tav>
                                      </p:tavLst>
                                    </p:anim>
                                    <p:animEffect transition="in" filter="wipe(down)">
                                      <p:cBhvr>
                                        <p:cTn id="17" dur="1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17987" y="2825214"/>
          <a:ext cx="11950544" cy="357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117987" y="244332"/>
          <a:ext cx="11375356" cy="1977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Скругленный прямоугольник 5"/>
          <p:cNvSpPr/>
          <p:nvPr/>
        </p:nvSpPr>
        <p:spPr>
          <a:xfrm>
            <a:off x="0" y="2445037"/>
            <a:ext cx="12192000" cy="15731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5"/>
                                        </p:tgtEl>
                                        <p:attrNameLst>
                                          <p:attrName>ppt_y</p:attrName>
                                        </p:attrNameLst>
                                      </p:cBhvr>
                                      <p:tavLst>
                                        <p:tav tm="0">
                                          <p:val>
                                            <p:strVal val="#ppt_y"/>
                                          </p:val>
                                        </p:tav>
                                        <p:tav tm="100000">
                                          <p:val>
                                            <p:strVal val="#ppt_y+#ppt_h*1.125000"/>
                                          </p:val>
                                        </p:tav>
                                      </p:tavLst>
                                    </p:anim>
                                    <p:animEffect transition="out" filter="wipe(down)">
                                      <p:cBhvr>
                                        <p:cTn id="7" dur="500"/>
                                        <p:tgtEl>
                                          <p:spTgt spid="5"/>
                                        </p:tgtEl>
                                      </p:cBhvr>
                                    </p:animEffect>
                                    <p:set>
                                      <p:cBhvr>
                                        <p:cTn id="8" dur="1" fill="hold">
                                          <p:stCondLst>
                                            <p:cond delay="499"/>
                                          </p:stCondLst>
                                        </p:cTn>
                                        <p:tgtEl>
                                          <p:spTgt spid="5"/>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6"/>
                                        </p:tgtEl>
                                        <p:attrNameLst>
                                          <p:attrName>ppt_y</p:attrName>
                                        </p:attrNameLst>
                                      </p:cBhvr>
                                      <p:tavLst>
                                        <p:tav tm="0">
                                          <p:val>
                                            <p:strVal val="#ppt_y"/>
                                          </p:val>
                                        </p:tav>
                                        <p:tav tm="100000">
                                          <p:val>
                                            <p:strVal val="#ppt_y+#ppt_h*1.125000"/>
                                          </p:val>
                                        </p:tav>
                                      </p:tavLst>
                                    </p:anim>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2" presetClass="exit" presetSubtype="4" fill="hold" grpId="0" nodeType="withEffect">
                                  <p:stCondLst>
                                    <p:cond delay="0"/>
                                  </p:stCondLst>
                                  <p:childTnLst>
                                    <p:anim calcmode="lin" valueType="num">
                                      <p:cBhvr additive="base">
                                        <p:cTn id="14" dur="500"/>
                                        <p:tgtEl>
                                          <p:spTgt spid="2"/>
                                        </p:tgtEl>
                                        <p:attrNameLst>
                                          <p:attrName>ppt_y</p:attrName>
                                        </p:attrNameLst>
                                      </p:cBhvr>
                                      <p:tavLst>
                                        <p:tav tm="0">
                                          <p:val>
                                            <p:strVal val="#ppt_y"/>
                                          </p:val>
                                        </p:tav>
                                        <p:tav tm="100000">
                                          <p:val>
                                            <p:strVal val="#ppt_y+#ppt_h*1.125000"/>
                                          </p:val>
                                        </p:tav>
                                      </p:tavLst>
                                    </p:anim>
                                    <p:animEffect transition="out" filter="wipe(down)">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p:cNvPicPr>
            <a:picLocks noChangeAspect="1" noChangeArrowheads="1"/>
          </p:cNvPicPr>
          <p:nvPr/>
        </p:nvPicPr>
        <p:blipFill>
          <a:blip r:embed="rId2"/>
          <a:srcRect/>
          <a:stretch>
            <a:fillRect/>
          </a:stretch>
        </p:blipFill>
        <p:spPr bwMode="auto">
          <a:xfrm>
            <a:off x="3600450" y="206375"/>
            <a:ext cx="2813050" cy="2233613"/>
          </a:xfrm>
          <a:prstGeom prst="rect">
            <a:avLst/>
          </a:prstGeom>
          <a:noFill/>
          <a:ln w="9525">
            <a:noFill/>
            <a:miter lim="800000"/>
            <a:headEnd/>
            <a:tailEnd/>
          </a:ln>
        </p:spPr>
      </p:pic>
      <p:sp>
        <p:nvSpPr>
          <p:cNvPr id="4" name="Стрелка углом 3"/>
          <p:cNvSpPr/>
          <p:nvPr/>
        </p:nvSpPr>
        <p:spPr>
          <a:xfrm>
            <a:off x="1458913" y="295275"/>
            <a:ext cx="1714500" cy="7032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5" name="Стрелка вправо 4"/>
          <p:cNvSpPr/>
          <p:nvPr/>
        </p:nvSpPr>
        <p:spPr>
          <a:xfrm>
            <a:off x="6594475" y="360363"/>
            <a:ext cx="1854200" cy="377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4036" name="TextBox 5"/>
          <p:cNvSpPr txBox="1">
            <a:spLocks noChangeArrowheads="1"/>
          </p:cNvSpPr>
          <p:nvPr/>
        </p:nvSpPr>
        <p:spPr bwMode="auto">
          <a:xfrm>
            <a:off x="8801100" y="295275"/>
            <a:ext cx="3244850" cy="1477963"/>
          </a:xfrm>
          <a:prstGeom prst="rect">
            <a:avLst/>
          </a:prstGeom>
          <a:noFill/>
          <a:ln w="9525">
            <a:noFill/>
            <a:miter lim="800000"/>
            <a:headEnd/>
            <a:tailEnd/>
          </a:ln>
        </p:spPr>
        <p:txBody>
          <a:bodyPr>
            <a:spAutoFit/>
          </a:bodyPr>
          <a:lstStyle/>
          <a:p>
            <a:pPr algn="ctr"/>
            <a:r>
              <a:rPr lang="ru-RU">
                <a:latin typeface="Calibri" pitchFamily="34" charset="0"/>
              </a:rPr>
              <a:t>ОСУЩЕСТВЛЕНИЕ В УСТАНОВЛЕННОМ ПОРЯДКЕ ГОСУДАРСТВЕННОГО КАДАСТРОВОГО УЧЕТА ЗЕМЕЛЬНОГО УЧАСТКА </a:t>
            </a:r>
          </a:p>
        </p:txBody>
      </p:sp>
      <p:pic>
        <p:nvPicPr>
          <p:cNvPr id="44037" name="Рисунок 6"/>
          <p:cNvPicPr>
            <a:picLocks noChangeAspect="1" noChangeArrowheads="1"/>
          </p:cNvPicPr>
          <p:nvPr/>
        </p:nvPicPr>
        <p:blipFill>
          <a:blip r:embed="rId3"/>
          <a:srcRect/>
          <a:stretch>
            <a:fillRect/>
          </a:stretch>
        </p:blipFill>
        <p:spPr bwMode="auto">
          <a:xfrm>
            <a:off x="273050" y="4238625"/>
            <a:ext cx="3024188" cy="2390775"/>
          </a:xfrm>
          <a:prstGeom prst="rect">
            <a:avLst/>
          </a:prstGeom>
          <a:noFill/>
          <a:ln w="9525">
            <a:noFill/>
            <a:miter lim="800000"/>
            <a:headEnd/>
            <a:tailEnd/>
          </a:ln>
        </p:spPr>
      </p:pic>
      <p:pic>
        <p:nvPicPr>
          <p:cNvPr id="44038" name="Рисунок 7"/>
          <p:cNvPicPr>
            <a:picLocks noChangeAspect="1"/>
          </p:cNvPicPr>
          <p:nvPr/>
        </p:nvPicPr>
        <p:blipFill>
          <a:blip r:embed="rId4"/>
          <a:srcRect/>
          <a:stretch>
            <a:fillRect/>
          </a:stretch>
        </p:blipFill>
        <p:spPr bwMode="auto">
          <a:xfrm>
            <a:off x="401638" y="1160463"/>
            <a:ext cx="2660650" cy="2754312"/>
          </a:xfrm>
          <a:prstGeom prst="rect">
            <a:avLst/>
          </a:prstGeom>
          <a:noFill/>
          <a:ln w="9525">
            <a:noFill/>
            <a:miter lim="800000"/>
            <a:headEnd/>
            <a:tailEnd/>
          </a:ln>
        </p:spPr>
      </p:pic>
      <p:sp>
        <p:nvSpPr>
          <p:cNvPr id="44039" name="TextBox 9"/>
          <p:cNvSpPr txBox="1">
            <a:spLocks noChangeArrowheads="1"/>
          </p:cNvSpPr>
          <p:nvPr/>
        </p:nvSpPr>
        <p:spPr bwMode="auto">
          <a:xfrm>
            <a:off x="7021513" y="2765425"/>
            <a:ext cx="5143500" cy="2092325"/>
          </a:xfrm>
          <a:prstGeom prst="rect">
            <a:avLst/>
          </a:prstGeom>
          <a:noFill/>
          <a:ln w="9525">
            <a:noFill/>
            <a:miter lim="800000"/>
            <a:headEnd/>
            <a:tailEnd/>
          </a:ln>
        </p:spPr>
        <p:txBody>
          <a:bodyPr>
            <a:spAutoFit/>
          </a:bodyPr>
          <a:lstStyle/>
          <a:p>
            <a:pPr algn="just"/>
            <a:r>
              <a:rPr lang="ru-RU" sz="1400">
                <a:latin typeface="Calibri" pitchFamily="34" charset="0"/>
              </a:rPr>
              <a:t>В соответствии с рекомендацией Росреестра (письмо от 13.10.2017 №05-03575/17) при проведении правовой экспертизы документов, представленных для осуществления государственного кадастрового учета земельных участков, образованных на основании Схемы, утвержденной после 11.08.2017, органом регистрации прав, путем направления межведомственного запроса, проверяется факт наличия согласования, предусмотренного статей 3.5 Закона №137- ФЗ. </a:t>
            </a:r>
          </a:p>
          <a:p>
            <a:endParaRPr lang="ru-RU">
              <a:latin typeface="Calibri" pitchFamily="34" charset="0"/>
            </a:endParaRPr>
          </a:p>
        </p:txBody>
      </p:sp>
      <p:pic>
        <p:nvPicPr>
          <p:cNvPr id="44040" name="Рисунок 10"/>
          <p:cNvPicPr>
            <a:picLocks noChangeAspect="1"/>
          </p:cNvPicPr>
          <p:nvPr/>
        </p:nvPicPr>
        <p:blipFill>
          <a:blip r:embed="rId5"/>
          <a:srcRect/>
          <a:stretch>
            <a:fillRect/>
          </a:stretch>
        </p:blipFill>
        <p:spPr bwMode="auto">
          <a:xfrm>
            <a:off x="3605213" y="3363913"/>
            <a:ext cx="2681287" cy="2574925"/>
          </a:xfrm>
          <a:prstGeom prst="rect">
            <a:avLst/>
          </a:prstGeom>
          <a:noFill/>
          <a:ln w="9525">
            <a:noFill/>
            <a:miter lim="800000"/>
            <a:headEnd/>
            <a:tailEnd/>
          </a:ln>
        </p:spPr>
      </p:pic>
      <p:cxnSp>
        <p:nvCxnSpPr>
          <p:cNvPr id="14" name="Прямая со стрелкой 13"/>
          <p:cNvCxnSpPr/>
          <p:nvPr/>
        </p:nvCxnSpPr>
        <p:spPr>
          <a:xfrm flipH="1">
            <a:off x="6418263" y="3667125"/>
            <a:ext cx="544512" cy="30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042" name="TextBox 14"/>
          <p:cNvSpPr txBox="1">
            <a:spLocks noChangeArrowheads="1"/>
          </p:cNvSpPr>
          <p:nvPr/>
        </p:nvSpPr>
        <p:spPr bwMode="auto">
          <a:xfrm>
            <a:off x="6594475" y="4794250"/>
            <a:ext cx="5081588" cy="708025"/>
          </a:xfrm>
          <a:prstGeom prst="rect">
            <a:avLst/>
          </a:prstGeom>
          <a:noFill/>
          <a:ln w="9525">
            <a:noFill/>
            <a:miter lim="800000"/>
            <a:headEnd/>
            <a:tailEnd/>
          </a:ln>
        </p:spPr>
        <p:txBody>
          <a:bodyPr>
            <a:spAutoFit/>
          </a:bodyPr>
          <a:lstStyle/>
          <a:p>
            <a:pPr algn="just"/>
            <a:r>
              <a:rPr lang="ru-RU" sz="1000">
                <a:latin typeface="Calibri" pitchFamily="34" charset="0"/>
              </a:rPr>
              <a:t>* в состав межевого плана могут включаться сведения, позволяющие однозначно установить факт наличия предусмотренного статьей 3.5 Закона №137-ФЗ согласования органами исполнительной власти субъекта РФ, уполномоченным в области лесных отношений (например, информационное письмо ОМС о согласовании Схемы)</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97345" y="411785"/>
            <a:ext cx="8128617" cy="1060244"/>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участка градостроительному регламенту, установленному в пределах границ территориальной зоны</a:t>
            </a:r>
          </a:p>
        </p:txBody>
      </p:sp>
      <p:sp>
        <p:nvSpPr>
          <p:cNvPr id="9"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0" name="Rectangle 9"/>
          <p:cNvSpPr>
            <a:spLocks noChangeArrowheads="1"/>
          </p:cNvSpPr>
          <p:nvPr/>
        </p:nvSpPr>
        <p:spPr bwMode="auto">
          <a:xfrm>
            <a:off x="0" y="163513"/>
            <a:ext cx="12192000" cy="1557337"/>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sz="19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Наличие координат характерных точек местоположения границы земельного участка в судебном акте, </a:t>
            </a:r>
          </a:p>
          <a:p>
            <a:pPr algn="ctr" eaLnBrk="1" fontAlgn="auto" hangingPunct="1">
              <a:spcBef>
                <a:spcPts val="0"/>
              </a:spcBef>
              <a:spcAft>
                <a:spcPts val="0"/>
              </a:spcAft>
              <a:defRPr/>
            </a:pPr>
            <a:r>
              <a:rPr lang="ru-RU" sz="19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использованном при подготовке межевого плана, в связи с образование земельного участка</a:t>
            </a:r>
          </a:p>
          <a:p>
            <a:pPr algn="ctr" eaLnBrk="1" fontAlgn="auto" hangingPunct="1">
              <a:spcBef>
                <a:spcPts val="0"/>
              </a:spcBef>
              <a:spcAft>
                <a:spcPts val="0"/>
              </a:spcAft>
              <a:defRPr/>
            </a:pPr>
            <a:endParaRPr lang="en-US" altLang="ru-RU" b="0" dirty="0">
              <a:solidFill>
                <a:schemeClr val="bg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cs typeface="Verdana" panose="020B0604030504040204" pitchFamily="34" charset="0"/>
            </a:endParaRPr>
          </a:p>
        </p:txBody>
      </p:sp>
      <p:sp>
        <p:nvSpPr>
          <p:cNvPr id="45062" name="TextBox 1"/>
          <p:cNvSpPr txBox="1">
            <a:spLocks noChangeArrowheads="1"/>
          </p:cNvSpPr>
          <p:nvPr/>
        </p:nvSpPr>
        <p:spPr bwMode="auto">
          <a:xfrm>
            <a:off x="188913" y="2062163"/>
            <a:ext cx="11868150" cy="584200"/>
          </a:xfrm>
          <a:prstGeom prst="rect">
            <a:avLst/>
          </a:prstGeom>
          <a:noFill/>
          <a:ln w="9525">
            <a:noFill/>
            <a:miter lim="800000"/>
            <a:headEnd/>
            <a:tailEnd/>
          </a:ln>
        </p:spPr>
        <p:txBody>
          <a:bodyPr>
            <a:spAutoFit/>
          </a:bodyPr>
          <a:lstStyle/>
          <a:p>
            <a:pPr algn="ctr"/>
            <a:r>
              <a:rPr lang="ru-RU" sz="1600">
                <a:latin typeface="Calibri" pitchFamily="34" charset="0"/>
              </a:rPr>
              <a:t>п. 3 с. 6 Земельного кодекса РФ - земельный участок является недвижимой вещью, которая представляет собой часть земной поверхности и имеет характеристики, позволяющие определить ее в качестве индивидуально определенной вещи</a:t>
            </a:r>
          </a:p>
        </p:txBody>
      </p:sp>
      <p:pic>
        <p:nvPicPr>
          <p:cNvPr id="45063" name="Рисунок 2"/>
          <p:cNvPicPr>
            <a:picLocks noChangeAspect="1"/>
          </p:cNvPicPr>
          <p:nvPr/>
        </p:nvPicPr>
        <p:blipFill>
          <a:blip r:embed="rId2"/>
          <a:srcRect/>
          <a:stretch>
            <a:fillRect/>
          </a:stretch>
        </p:blipFill>
        <p:spPr bwMode="auto">
          <a:xfrm>
            <a:off x="238125" y="2646363"/>
            <a:ext cx="2498725" cy="2662237"/>
          </a:xfrm>
          <a:prstGeom prst="rect">
            <a:avLst/>
          </a:prstGeom>
          <a:noFill/>
          <a:ln w="9525">
            <a:noFill/>
            <a:miter lim="800000"/>
            <a:headEnd/>
            <a:tailEnd/>
          </a:ln>
        </p:spPr>
      </p:pic>
      <p:pic>
        <p:nvPicPr>
          <p:cNvPr id="45064" name="Рисунок 12"/>
          <p:cNvPicPr>
            <a:picLocks noChangeAspect="1"/>
          </p:cNvPicPr>
          <p:nvPr/>
        </p:nvPicPr>
        <p:blipFill>
          <a:blip r:embed="rId3"/>
          <a:srcRect/>
          <a:stretch>
            <a:fillRect/>
          </a:stretch>
        </p:blipFill>
        <p:spPr bwMode="auto">
          <a:xfrm>
            <a:off x="817563" y="4411663"/>
            <a:ext cx="2133600" cy="2085975"/>
          </a:xfrm>
          <a:prstGeom prst="rect">
            <a:avLst/>
          </a:prstGeom>
          <a:noFill/>
          <a:ln w="9525">
            <a:noFill/>
            <a:miter lim="800000"/>
            <a:headEnd/>
            <a:tailEnd/>
          </a:ln>
        </p:spPr>
      </p:pic>
      <p:pic>
        <p:nvPicPr>
          <p:cNvPr id="45065" name="Рисунок 13"/>
          <p:cNvPicPr>
            <a:picLocks noChangeAspect="1"/>
          </p:cNvPicPr>
          <p:nvPr/>
        </p:nvPicPr>
        <p:blipFill>
          <a:blip r:embed="rId4"/>
          <a:srcRect/>
          <a:stretch>
            <a:fillRect/>
          </a:stretch>
        </p:blipFill>
        <p:spPr bwMode="auto">
          <a:xfrm>
            <a:off x="2886075" y="3567113"/>
            <a:ext cx="3478213" cy="2035175"/>
          </a:xfrm>
          <a:prstGeom prst="rect">
            <a:avLst/>
          </a:prstGeom>
          <a:noFill/>
          <a:ln w="9525">
            <a:noFill/>
            <a:miter lim="800000"/>
            <a:headEnd/>
            <a:tailEnd/>
          </a:ln>
        </p:spPr>
      </p:pic>
      <p:sp>
        <p:nvSpPr>
          <p:cNvPr id="45066" name="TextBox 15"/>
          <p:cNvSpPr txBox="1">
            <a:spLocks noChangeArrowheads="1"/>
          </p:cNvSpPr>
          <p:nvPr/>
        </p:nvSpPr>
        <p:spPr bwMode="auto">
          <a:xfrm>
            <a:off x="3433763" y="2832100"/>
            <a:ext cx="8542337" cy="647700"/>
          </a:xfrm>
          <a:prstGeom prst="rect">
            <a:avLst/>
          </a:prstGeom>
          <a:noFill/>
          <a:ln w="9525">
            <a:noFill/>
            <a:miter lim="800000"/>
            <a:headEnd/>
            <a:tailEnd/>
          </a:ln>
        </p:spPr>
        <p:txBody>
          <a:bodyPr>
            <a:spAutoFit/>
          </a:bodyPr>
          <a:lstStyle/>
          <a:p>
            <a:r>
              <a:rPr lang="ru-RU" sz="1200">
                <a:latin typeface="Calibri" pitchFamily="34" charset="0"/>
              </a:rPr>
              <a:t>пункт 22 приложения №2 к Приказу 921  - в случае отсутствия в судебном акте сведений о координатах характерных точек местоположения границы земельного участка, в состав межевого плана должны быть включены документы, определявшие местоположение границ земельного участка, рассмотренные судом при разбирательстве судебного дела</a:t>
            </a:r>
          </a:p>
        </p:txBody>
      </p:sp>
      <p:pic>
        <p:nvPicPr>
          <p:cNvPr id="45067" name="Рисунок 17"/>
          <p:cNvPicPr>
            <a:picLocks noChangeAspect="1" noChangeArrowheads="1"/>
          </p:cNvPicPr>
          <p:nvPr/>
        </p:nvPicPr>
        <p:blipFill>
          <a:blip r:embed="rId5"/>
          <a:srcRect/>
          <a:stretch>
            <a:fillRect/>
          </a:stretch>
        </p:blipFill>
        <p:spPr bwMode="auto">
          <a:xfrm>
            <a:off x="4687888" y="4748213"/>
            <a:ext cx="2255837" cy="1706562"/>
          </a:xfrm>
          <a:prstGeom prst="rect">
            <a:avLst/>
          </a:prstGeom>
          <a:noFill/>
          <a:ln w="9525">
            <a:noFill/>
            <a:miter lim="800000"/>
            <a:headEnd/>
            <a:tailEnd/>
          </a:ln>
        </p:spPr>
      </p:pic>
      <p:sp>
        <p:nvSpPr>
          <p:cNvPr id="45068" name="TextBox 18"/>
          <p:cNvSpPr txBox="1">
            <a:spLocks noChangeArrowheads="1"/>
          </p:cNvSpPr>
          <p:nvPr/>
        </p:nvSpPr>
        <p:spPr bwMode="auto">
          <a:xfrm>
            <a:off x="9507538" y="3478213"/>
            <a:ext cx="2684462" cy="1616075"/>
          </a:xfrm>
          <a:prstGeom prst="rect">
            <a:avLst/>
          </a:prstGeom>
          <a:noFill/>
          <a:ln w="9525">
            <a:noFill/>
            <a:miter lim="800000"/>
            <a:headEnd/>
            <a:tailEnd/>
          </a:ln>
        </p:spPr>
        <p:txBody>
          <a:bodyPr>
            <a:spAutoFit/>
          </a:bodyPr>
          <a:lstStyle/>
          <a:p>
            <a:pPr algn="ctr"/>
            <a:r>
              <a:rPr lang="ru-RU" sz="1100">
                <a:latin typeface="Calibri" pitchFamily="34" charset="0"/>
              </a:rPr>
              <a:t>!!!   Принимая во внимание промежуток времени между вынесенным судом решением по делу и непрерывным внесением сведений в ЕГРН расхождение сведений о местоположении границ земельного участка в решении суда и межевом плане должно быть обоснованно кадастровым инженером</a:t>
            </a:r>
          </a:p>
        </p:txBody>
      </p:sp>
      <p:pic>
        <p:nvPicPr>
          <p:cNvPr id="45069" name="Рисунок 19"/>
          <p:cNvPicPr>
            <a:picLocks noChangeAspect="1"/>
          </p:cNvPicPr>
          <p:nvPr/>
        </p:nvPicPr>
        <p:blipFill>
          <a:blip r:embed="rId6"/>
          <a:srcRect/>
          <a:stretch>
            <a:fillRect/>
          </a:stretch>
        </p:blipFill>
        <p:spPr bwMode="auto">
          <a:xfrm>
            <a:off x="6943725" y="3665538"/>
            <a:ext cx="2684463" cy="2001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9167E-6 1.48148E-6 L 0.13021 -0.05833 " pathEditMode="relative" rAng="0" ptsTypes="AA">
                                      <p:cBhvr>
                                        <p:cTn id="6" dur="2000" fill="hold"/>
                                        <p:tgtEl>
                                          <p:spTgt spid="6"/>
                                        </p:tgtEl>
                                        <p:attrNameLst>
                                          <p:attrName>ppt_x</p:attrName>
                                          <p:attrName>ppt_y</p:attrName>
                                        </p:attrNameLst>
                                      </p:cBhvr>
                                      <p:rCtr x="6510" y="-2917"/>
                                    </p:animMotion>
                                  </p:childTnLst>
                                </p:cTn>
                              </p:par>
                              <p:par>
                                <p:cTn id="7" presetID="10" presetClass="exit" presetSubtype="0" fill="hold" nodeType="withEffect">
                                  <p:stCondLst>
                                    <p:cond delay="1400"/>
                                  </p:stCondLst>
                                  <p:childTnLst>
                                    <p:animEffect transition="out" filter="fade">
                                      <p:cBhvr>
                                        <p:cTn id="8" dur="600"/>
                                        <p:tgtEl>
                                          <p:spTgt spid="6"/>
                                        </p:tgtEl>
                                      </p:cBhvr>
                                    </p:animEffect>
                                    <p:set>
                                      <p:cBhvr>
                                        <p:cTn id="9" dur="1" fill="hold">
                                          <p:stCondLst>
                                            <p:cond delay="599"/>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97345" y="411785"/>
            <a:ext cx="8128617" cy="1060244"/>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участка градостроительному регламенту, установленному в пределах границ территориальной зоны</a:t>
            </a:r>
          </a:p>
        </p:txBody>
      </p:sp>
      <p:sp>
        <p:nvSpPr>
          <p:cNvPr id="9"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0" name="Rectangle 9"/>
          <p:cNvSpPr>
            <a:spLocks noChangeArrowheads="1"/>
          </p:cNvSpPr>
          <p:nvPr/>
        </p:nvSpPr>
        <p:spPr bwMode="auto">
          <a:xfrm>
            <a:off x="0" y="163513"/>
            <a:ext cx="12192000" cy="1557337"/>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sz="1900"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Перераспределение земельных участков</a:t>
            </a:r>
          </a:p>
          <a:p>
            <a:pPr algn="ctr" eaLnBrk="1" fontAlgn="auto" hangingPunct="1">
              <a:spcBef>
                <a:spcPts val="0"/>
              </a:spcBef>
              <a:spcAft>
                <a:spcPts val="0"/>
              </a:spcAft>
              <a:defRPr/>
            </a:pPr>
            <a:endParaRPr lang="en-US" altLang="ru-RU" b="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6086" name="TextBox 1"/>
          <p:cNvSpPr txBox="1">
            <a:spLocks noChangeArrowheads="1"/>
          </p:cNvSpPr>
          <p:nvPr/>
        </p:nvSpPr>
        <p:spPr bwMode="auto">
          <a:xfrm>
            <a:off x="584200" y="2016125"/>
            <a:ext cx="3254375" cy="3683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Ст. 11.7 Земельного кодекса РФ</a:t>
            </a:r>
          </a:p>
        </p:txBody>
      </p:sp>
      <p:sp>
        <p:nvSpPr>
          <p:cNvPr id="46087" name="TextBox 2"/>
          <p:cNvSpPr txBox="1">
            <a:spLocks noChangeArrowheads="1"/>
          </p:cNvSpPr>
          <p:nvPr/>
        </p:nvSpPr>
        <p:spPr bwMode="auto">
          <a:xfrm>
            <a:off x="385763" y="2581275"/>
            <a:ext cx="4625975" cy="830263"/>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при перераспределении </a:t>
            </a:r>
            <a:r>
              <a:rPr lang="ru-RU" sz="1600" u="sng">
                <a:latin typeface="Times New Roman" pitchFamily="18" charset="0"/>
                <a:cs typeface="Times New Roman" pitchFamily="18" charset="0"/>
              </a:rPr>
              <a:t>нескольких смежных земельных</a:t>
            </a:r>
            <a:r>
              <a:rPr lang="ru-RU" sz="1600">
                <a:latin typeface="Times New Roman" pitchFamily="18" charset="0"/>
                <a:cs typeface="Times New Roman" pitchFamily="18" charset="0"/>
              </a:rPr>
              <a:t> участков образуются </a:t>
            </a:r>
            <a:r>
              <a:rPr lang="ru-RU" sz="1600" u="sng">
                <a:latin typeface="Times New Roman" pitchFamily="18" charset="0"/>
                <a:cs typeface="Times New Roman" pitchFamily="18" charset="0"/>
              </a:rPr>
              <a:t>несколько других смежных</a:t>
            </a:r>
            <a:r>
              <a:rPr lang="ru-RU" sz="1600">
                <a:latin typeface="Times New Roman" pitchFamily="18" charset="0"/>
                <a:cs typeface="Times New Roman" pitchFamily="18" charset="0"/>
              </a:rPr>
              <a:t> земельных участков – 2 = 1+1;</a:t>
            </a:r>
          </a:p>
        </p:txBody>
      </p:sp>
      <p:sp>
        <p:nvSpPr>
          <p:cNvPr id="46088" name="TextBox 12"/>
          <p:cNvSpPr txBox="1">
            <a:spLocks noChangeArrowheads="1"/>
          </p:cNvSpPr>
          <p:nvPr/>
        </p:nvSpPr>
        <p:spPr bwMode="auto">
          <a:xfrm>
            <a:off x="398463" y="3679825"/>
            <a:ext cx="4876800" cy="830263"/>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при перераспределении </a:t>
            </a:r>
            <a:r>
              <a:rPr lang="ru-RU" sz="1600" u="sng">
                <a:latin typeface="Times New Roman" pitchFamily="18" charset="0"/>
                <a:cs typeface="Times New Roman" pitchFamily="18" charset="0"/>
              </a:rPr>
              <a:t>земель</a:t>
            </a:r>
            <a:r>
              <a:rPr lang="ru-RU" sz="1600">
                <a:latin typeface="Times New Roman" pitchFamily="18" charset="0"/>
                <a:cs typeface="Times New Roman" pitchFamily="18" charset="0"/>
              </a:rPr>
              <a:t> и </a:t>
            </a:r>
            <a:r>
              <a:rPr lang="ru-RU" sz="1600" u="sng">
                <a:latin typeface="Times New Roman" pitchFamily="18" charset="0"/>
                <a:cs typeface="Times New Roman" pitchFamily="18" charset="0"/>
              </a:rPr>
              <a:t>земельного участка</a:t>
            </a:r>
            <a:r>
              <a:rPr lang="ru-RU" sz="1600">
                <a:latin typeface="Times New Roman" pitchFamily="18" charset="0"/>
                <a:cs typeface="Times New Roman" pitchFamily="18" charset="0"/>
              </a:rPr>
              <a:t> образуется новый </a:t>
            </a:r>
            <a:r>
              <a:rPr lang="ru-RU" sz="1600" u="sng">
                <a:latin typeface="Times New Roman" pitchFamily="18" charset="0"/>
                <a:cs typeface="Times New Roman" pitchFamily="18" charset="0"/>
              </a:rPr>
              <a:t>земельный участок – 1=1+земли (не ЗУ)</a:t>
            </a:r>
            <a:r>
              <a:rPr lang="ru-RU" sz="1600">
                <a:latin typeface="Times New Roman" pitchFamily="18" charset="0"/>
                <a:cs typeface="Times New Roman" pitchFamily="18" charset="0"/>
              </a:rPr>
              <a:t>.</a:t>
            </a:r>
          </a:p>
        </p:txBody>
      </p:sp>
      <p:pic>
        <p:nvPicPr>
          <p:cNvPr id="46089" name="Рисунок 14"/>
          <p:cNvPicPr>
            <a:picLocks noChangeAspect="1"/>
          </p:cNvPicPr>
          <p:nvPr/>
        </p:nvPicPr>
        <p:blipFill>
          <a:blip r:embed="rId2"/>
          <a:srcRect/>
          <a:stretch>
            <a:fillRect/>
          </a:stretch>
        </p:blipFill>
        <p:spPr bwMode="auto">
          <a:xfrm>
            <a:off x="5514975" y="2139950"/>
            <a:ext cx="4229100" cy="1381125"/>
          </a:xfrm>
          <a:prstGeom prst="rect">
            <a:avLst/>
          </a:prstGeom>
          <a:noFill/>
          <a:ln w="9525">
            <a:noFill/>
            <a:miter lim="800000"/>
            <a:headEnd/>
            <a:tailEnd/>
          </a:ln>
        </p:spPr>
      </p:pic>
      <p:pic>
        <p:nvPicPr>
          <p:cNvPr id="46090" name="Рисунок 15"/>
          <p:cNvPicPr>
            <a:picLocks noChangeAspect="1"/>
          </p:cNvPicPr>
          <p:nvPr/>
        </p:nvPicPr>
        <p:blipFill>
          <a:blip r:embed="rId3"/>
          <a:srcRect/>
          <a:stretch>
            <a:fillRect/>
          </a:stretch>
        </p:blipFill>
        <p:spPr bwMode="auto">
          <a:xfrm>
            <a:off x="5416550" y="3411538"/>
            <a:ext cx="4200525" cy="1222375"/>
          </a:xfrm>
          <a:prstGeom prst="rect">
            <a:avLst/>
          </a:prstGeom>
          <a:noFill/>
          <a:ln w="9525">
            <a:noFill/>
            <a:miter lim="800000"/>
            <a:headEnd/>
            <a:tailEnd/>
          </a:ln>
        </p:spPr>
      </p:pic>
      <p:sp>
        <p:nvSpPr>
          <p:cNvPr id="46091" name="TextBox 16"/>
          <p:cNvSpPr txBox="1">
            <a:spLocks noChangeArrowheads="1"/>
          </p:cNvSpPr>
          <p:nvPr/>
        </p:nvSpPr>
        <p:spPr bwMode="auto">
          <a:xfrm>
            <a:off x="296863" y="4740275"/>
            <a:ext cx="7924800" cy="1200150"/>
          </a:xfrm>
          <a:prstGeom prst="rect">
            <a:avLst/>
          </a:prstGeom>
          <a:noFill/>
          <a:ln w="9525">
            <a:noFill/>
            <a:miter lim="800000"/>
            <a:headEnd/>
            <a:tailEnd/>
          </a:ln>
        </p:spPr>
        <p:txBody>
          <a:bodyPr>
            <a:spAutoFit/>
          </a:bodyPr>
          <a:lstStyle/>
          <a:p>
            <a:pPr algn="just"/>
            <a:r>
              <a:rPr lang="ru-RU" sz="1200">
                <a:latin typeface="Times New Roman" pitchFamily="18" charset="0"/>
                <a:cs typeface="Times New Roman" pitchFamily="18" charset="0"/>
              </a:rPr>
              <a:t>- образование одного земельного участка в результате перераспределения двух земельных участков </a:t>
            </a:r>
            <a:r>
              <a:rPr lang="ru-RU" sz="1200" b="1">
                <a:latin typeface="Times New Roman" pitchFamily="18" charset="0"/>
                <a:cs typeface="Times New Roman" pitchFamily="18" charset="0"/>
              </a:rPr>
              <a:t>не допускается</a:t>
            </a:r>
            <a:r>
              <a:rPr lang="ru-RU" sz="1200">
                <a:latin typeface="Times New Roman" pitchFamily="18" charset="0"/>
                <a:cs typeface="Times New Roman" pitchFamily="18" charset="0"/>
              </a:rPr>
              <a:t>, равно как и образование двух земельных участков в результате перераспределения земель и одного земельного участка - </a:t>
            </a:r>
            <a:r>
              <a:rPr lang="ru-RU" sz="1200" i="1">
                <a:latin typeface="Times New Roman" pitchFamily="18" charset="0"/>
                <a:cs typeface="Times New Roman" pitchFamily="18" charset="0"/>
              </a:rPr>
              <a:t>Письмо Минэкономразвития России от 30.11.2016 N Д23и-5857</a:t>
            </a:r>
          </a:p>
          <a:p>
            <a:pPr algn="just"/>
            <a:r>
              <a:rPr lang="ru-RU" sz="1200">
                <a:latin typeface="Times New Roman" pitchFamily="18" charset="0"/>
                <a:cs typeface="Times New Roman" pitchFamily="18" charset="0"/>
              </a:rPr>
              <a:t>- </a:t>
            </a:r>
            <a:r>
              <a:rPr lang="ru-RU" sz="1200" b="1">
                <a:latin typeface="Times New Roman" pitchFamily="18" charset="0"/>
                <a:cs typeface="Times New Roman" pitchFamily="18" charset="0"/>
              </a:rPr>
              <a:t>не допускается </a:t>
            </a:r>
            <a:r>
              <a:rPr lang="ru-RU" sz="1200">
                <a:latin typeface="Times New Roman" pitchFamily="18" charset="0"/>
                <a:cs typeface="Times New Roman" pitchFamily="18" charset="0"/>
              </a:rPr>
              <a:t>перераспределение земель и нескольких земельных участков (вне зависимости от формы их собственности) – </a:t>
            </a:r>
            <a:r>
              <a:rPr lang="ru-RU" sz="1200" i="1">
                <a:latin typeface="Times New Roman" pitchFamily="18" charset="0"/>
                <a:cs typeface="Times New Roman" pitchFamily="18" charset="0"/>
              </a:rPr>
              <a:t>Письмо Минэкономразвития России от 10.10.2017 N Д23и-5855 «О перераспределении земельных участков»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9167E-6 1.48148E-6 L 0.13021 -0.05833 " pathEditMode="relative" rAng="0" ptsTypes="AA">
                                      <p:cBhvr>
                                        <p:cTn id="6" dur="2000" fill="hold"/>
                                        <p:tgtEl>
                                          <p:spTgt spid="6"/>
                                        </p:tgtEl>
                                        <p:attrNameLst>
                                          <p:attrName>ppt_x</p:attrName>
                                          <p:attrName>ppt_y</p:attrName>
                                        </p:attrNameLst>
                                      </p:cBhvr>
                                      <p:rCtr x="6510" y="-2917"/>
                                    </p:animMotion>
                                  </p:childTnLst>
                                </p:cTn>
                              </p:par>
                              <p:par>
                                <p:cTn id="7" presetID="10" presetClass="exit" presetSubtype="0" fill="hold" nodeType="withEffect">
                                  <p:stCondLst>
                                    <p:cond delay="1400"/>
                                  </p:stCondLst>
                                  <p:childTnLst>
                                    <p:animEffect transition="out" filter="fade">
                                      <p:cBhvr>
                                        <p:cTn id="8" dur="600"/>
                                        <p:tgtEl>
                                          <p:spTgt spid="6"/>
                                        </p:tgtEl>
                                      </p:cBhvr>
                                    </p:animEffect>
                                    <p:set>
                                      <p:cBhvr>
                                        <p:cTn id="9" dur="1" fill="hold">
                                          <p:stCondLst>
                                            <p:cond delay="599"/>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7"/>
          <p:cNvPicPr>
            <a:picLocks noChangeAspect="1"/>
          </p:cNvPicPr>
          <p:nvPr/>
        </p:nvPicPr>
        <p:blipFill>
          <a:blip r:embed="rId2"/>
          <a:srcRect/>
          <a:stretch>
            <a:fillRect/>
          </a:stretch>
        </p:blipFill>
        <p:spPr bwMode="auto">
          <a:xfrm>
            <a:off x="-12700" y="0"/>
            <a:ext cx="12192000" cy="6858000"/>
          </a:xfrm>
          <a:prstGeom prst="rect">
            <a:avLst/>
          </a:prstGeom>
          <a:noFill/>
          <a:ln w="9525">
            <a:noFill/>
            <a:miter lim="800000"/>
            <a:headEnd/>
            <a:tailEnd/>
          </a:ln>
        </p:spPr>
      </p:pic>
      <p:sp>
        <p:nvSpPr>
          <p:cNvPr id="6" name="Rectangle 12"/>
          <p:cNvSpPr>
            <a:spLocks noChangeArrowheads="1"/>
          </p:cNvSpPr>
          <p:nvPr/>
        </p:nvSpPr>
        <p:spPr bwMode="auto">
          <a:xfrm>
            <a:off x="0" y="1624013"/>
            <a:ext cx="12192000" cy="76200"/>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5" name="Rectangle 9"/>
          <p:cNvSpPr>
            <a:spLocks noChangeArrowheads="1"/>
          </p:cNvSpPr>
          <p:nvPr/>
        </p:nvSpPr>
        <p:spPr bwMode="auto">
          <a:xfrm>
            <a:off x="0" y="-6350"/>
            <a:ext cx="12192000" cy="1557338"/>
          </a:xfrm>
          <a:prstGeom prst="rect">
            <a:avLst/>
          </a:prstGeom>
          <a:solidFill>
            <a:srgbClr val="006FB8"/>
          </a:solidFill>
          <a:ln w="9525">
            <a:noFill/>
            <a:miter lim="800000"/>
            <a:headEnd/>
            <a:tailEnd/>
          </a:ln>
        </p:spPr>
        <p:txBody>
          <a:bodyPr wrap="none" anchor="ctr"/>
          <a:lstStyle/>
          <a:p>
            <a:endParaRPr lang="en-US" altLang="ru-RU">
              <a:solidFill>
                <a:srgbClr val="006FB8"/>
              </a:solidFill>
            </a:endParaRPr>
          </a:p>
        </p:txBody>
      </p:sp>
      <p:sp>
        <p:nvSpPr>
          <p:cNvPr id="28676" name="object 12"/>
          <p:cNvSpPr>
            <a:spLocks noChangeArrowheads="1"/>
          </p:cNvSpPr>
          <p:nvPr/>
        </p:nvSpPr>
        <p:spPr bwMode="auto">
          <a:xfrm>
            <a:off x="9825038" y="6413500"/>
            <a:ext cx="277812" cy="295275"/>
          </a:xfrm>
          <a:custGeom>
            <a:avLst/>
            <a:gdLst>
              <a:gd name="T0" fmla="*/ 0 w 326390"/>
              <a:gd name="T1" fmla="*/ 0 h 326389"/>
              <a:gd name="T2" fmla="*/ 326390 w 326390"/>
              <a:gd name="T3" fmla="*/ 326389 h 326389"/>
            </a:gdLst>
            <a:ahLst/>
            <a:cxnLst>
              <a:cxn ang="0">
                <a:pos x="326059" y="326059"/>
              </a:cxn>
              <a:cxn ang="0">
                <a:pos x="0" y="326059"/>
              </a:cxn>
              <a:cxn ang="0">
                <a:pos x="0" y="0"/>
              </a:cxn>
              <a:cxn ang="0">
                <a:pos x="326059" y="0"/>
              </a:cxn>
              <a:cxn ang="0">
                <a:pos x="326059" y="326059"/>
              </a:cxn>
            </a:cxnLst>
            <a:rect l="T0" t="T1" r="T2" b="T3"/>
            <a:pathLst>
              <a:path w="326390" h="326389">
                <a:moveTo>
                  <a:pt x="326059" y="326059"/>
                </a:moveTo>
                <a:lnTo>
                  <a:pt x="0" y="326059"/>
                </a:lnTo>
                <a:lnTo>
                  <a:pt x="0" y="0"/>
                </a:lnTo>
                <a:lnTo>
                  <a:pt x="326059" y="0"/>
                </a:lnTo>
                <a:lnTo>
                  <a:pt x="326059" y="326059"/>
                </a:lnTo>
                <a:close/>
              </a:path>
            </a:pathLst>
          </a:custGeom>
          <a:solidFill>
            <a:srgbClr val="0076BE"/>
          </a:solidFill>
          <a:ln w="9525">
            <a:noFill/>
            <a:miter lim="800000"/>
            <a:headEnd/>
            <a:tailEnd/>
          </a:ln>
        </p:spPr>
        <p:txBody>
          <a:bodyPr lIns="0" tIns="0" rIns="0" bIns="0"/>
          <a:lstStyle/>
          <a:p>
            <a:endParaRPr lang="ru-RU"/>
          </a:p>
        </p:txBody>
      </p:sp>
      <p:sp>
        <p:nvSpPr>
          <p:cNvPr id="28677" name="object 13"/>
          <p:cNvSpPr>
            <a:spLocks noChangeArrowheads="1"/>
          </p:cNvSpPr>
          <p:nvPr/>
        </p:nvSpPr>
        <p:spPr bwMode="auto">
          <a:xfrm>
            <a:off x="10172700" y="5600700"/>
            <a:ext cx="377825" cy="295275"/>
          </a:xfrm>
          <a:custGeom>
            <a:avLst/>
            <a:gdLst>
              <a:gd name="T0" fmla="*/ 0 w 652145"/>
              <a:gd name="T1" fmla="*/ 0 h 652145"/>
              <a:gd name="T2" fmla="*/ 652145 w 652145"/>
              <a:gd name="T3" fmla="*/ 652145 h 652145"/>
            </a:gdLst>
            <a:ahLst/>
            <a:cxnLst>
              <a:cxn ang="0">
                <a:pos x="652145" y="652106"/>
              </a:cxn>
              <a:cxn ang="0">
                <a:pos x="0" y="652106"/>
              </a:cxn>
              <a:cxn ang="0">
                <a:pos x="0" y="0"/>
              </a:cxn>
              <a:cxn ang="0">
                <a:pos x="652145" y="0"/>
              </a:cxn>
              <a:cxn ang="0">
                <a:pos x="652145" y="652106"/>
              </a:cxn>
            </a:cxnLst>
            <a:rect l="T0" t="T1" r="T2" b="T3"/>
            <a:pathLst>
              <a:path w="652145" h="652145">
                <a:moveTo>
                  <a:pt x="652145" y="652106"/>
                </a:moveTo>
                <a:lnTo>
                  <a:pt x="0" y="652106"/>
                </a:lnTo>
                <a:lnTo>
                  <a:pt x="0" y="0"/>
                </a:lnTo>
                <a:lnTo>
                  <a:pt x="652145" y="0"/>
                </a:lnTo>
                <a:lnTo>
                  <a:pt x="652145" y="652106"/>
                </a:lnTo>
                <a:close/>
              </a:path>
            </a:pathLst>
          </a:custGeom>
          <a:solidFill>
            <a:srgbClr val="0076BE"/>
          </a:solidFill>
          <a:ln w="9525">
            <a:noFill/>
            <a:miter lim="800000"/>
            <a:headEnd/>
            <a:tailEnd/>
          </a:ln>
        </p:spPr>
        <p:txBody>
          <a:bodyPr lIns="0" tIns="0" rIns="0" bIns="0"/>
          <a:lstStyle/>
          <a:p>
            <a:endParaRPr lang="ru-RU"/>
          </a:p>
        </p:txBody>
      </p:sp>
      <p:sp>
        <p:nvSpPr>
          <p:cNvPr id="28678" name="object 14"/>
          <p:cNvSpPr>
            <a:spLocks noChangeArrowheads="1"/>
          </p:cNvSpPr>
          <p:nvPr/>
        </p:nvSpPr>
        <p:spPr bwMode="auto">
          <a:xfrm>
            <a:off x="11447463" y="6616700"/>
            <a:ext cx="744537" cy="271463"/>
          </a:xfrm>
          <a:custGeom>
            <a:avLst/>
            <a:gdLst>
              <a:gd name="T0" fmla="*/ 0 w 652779"/>
              <a:gd name="T1" fmla="*/ 0 h 652779"/>
              <a:gd name="T2" fmla="*/ 652779 w 652779"/>
              <a:gd name="T3" fmla="*/ 652779 h 652779"/>
            </a:gdLst>
            <a:ahLst/>
            <a:cxnLst>
              <a:cxn ang="0">
                <a:pos x="652170" y="652208"/>
              </a:cxn>
              <a:cxn ang="0">
                <a:pos x="0" y="652208"/>
              </a:cxn>
              <a:cxn ang="0">
                <a:pos x="0" y="0"/>
              </a:cxn>
              <a:cxn ang="0">
                <a:pos x="652170" y="0"/>
              </a:cxn>
              <a:cxn ang="0">
                <a:pos x="652170" y="652208"/>
              </a:cxn>
            </a:cxnLst>
            <a:rect l="T0" t="T1" r="T2" b="T3"/>
            <a:pathLst>
              <a:path w="652779" h="652779">
                <a:moveTo>
                  <a:pt x="652170" y="652208"/>
                </a:moveTo>
                <a:lnTo>
                  <a:pt x="0" y="652208"/>
                </a:lnTo>
                <a:lnTo>
                  <a:pt x="0" y="0"/>
                </a:lnTo>
                <a:lnTo>
                  <a:pt x="652170" y="0"/>
                </a:lnTo>
                <a:lnTo>
                  <a:pt x="652170" y="652208"/>
                </a:lnTo>
                <a:close/>
              </a:path>
            </a:pathLst>
          </a:custGeom>
          <a:solidFill>
            <a:srgbClr val="0076BE"/>
          </a:solidFill>
          <a:ln w="9525">
            <a:noFill/>
            <a:miter lim="800000"/>
            <a:headEnd/>
            <a:tailEnd/>
          </a:ln>
        </p:spPr>
        <p:txBody>
          <a:bodyPr lIns="0" tIns="0" rIns="0" bIns="0"/>
          <a:lstStyle/>
          <a:p>
            <a:endParaRPr lang="ru-RU"/>
          </a:p>
        </p:txBody>
      </p:sp>
      <p:sp>
        <p:nvSpPr>
          <p:cNvPr id="28679" name="object 15"/>
          <p:cNvSpPr>
            <a:spLocks noChangeArrowheads="1"/>
          </p:cNvSpPr>
          <p:nvPr/>
        </p:nvSpPr>
        <p:spPr bwMode="auto">
          <a:xfrm>
            <a:off x="11090275" y="5378450"/>
            <a:ext cx="358775" cy="369888"/>
          </a:xfrm>
          <a:custGeom>
            <a:avLst/>
            <a:gdLst>
              <a:gd name="T0" fmla="*/ 0 w 418465"/>
              <a:gd name="T1" fmla="*/ 0 h 407670"/>
              <a:gd name="T2" fmla="*/ 418465 w 418465"/>
              <a:gd name="T3" fmla="*/ 407670 h 407670"/>
            </a:gdLst>
            <a:ahLst/>
            <a:cxnLst>
              <a:cxn ang="0">
                <a:pos x="417893" y="407593"/>
              </a:cxn>
              <a:cxn ang="0">
                <a:pos x="0" y="407593"/>
              </a:cxn>
              <a:cxn ang="0">
                <a:pos x="0" y="0"/>
              </a:cxn>
              <a:cxn ang="0">
                <a:pos x="417893" y="0"/>
              </a:cxn>
              <a:cxn ang="0">
                <a:pos x="417893" y="407593"/>
              </a:cxn>
            </a:cxnLst>
            <a:rect l="T0" t="T1" r="T2" b="T3"/>
            <a:pathLst>
              <a:path w="418465" h="407670">
                <a:moveTo>
                  <a:pt x="417893" y="407593"/>
                </a:moveTo>
                <a:lnTo>
                  <a:pt x="0" y="407593"/>
                </a:lnTo>
                <a:lnTo>
                  <a:pt x="0" y="0"/>
                </a:lnTo>
                <a:lnTo>
                  <a:pt x="417893" y="0"/>
                </a:lnTo>
                <a:lnTo>
                  <a:pt x="417893" y="407593"/>
                </a:lnTo>
                <a:close/>
              </a:path>
            </a:pathLst>
          </a:custGeom>
          <a:solidFill>
            <a:srgbClr val="CED8DD"/>
          </a:solidFill>
          <a:ln w="9525">
            <a:noFill/>
            <a:miter lim="800000"/>
            <a:headEnd/>
            <a:tailEnd/>
          </a:ln>
        </p:spPr>
        <p:txBody>
          <a:bodyPr lIns="0" tIns="0" rIns="0" bIns="0"/>
          <a:lstStyle/>
          <a:p>
            <a:endParaRPr lang="ru-RU"/>
          </a:p>
        </p:txBody>
      </p:sp>
      <p:sp>
        <p:nvSpPr>
          <p:cNvPr id="28680" name="object 16"/>
          <p:cNvSpPr>
            <a:spLocks noChangeArrowheads="1"/>
          </p:cNvSpPr>
          <p:nvPr/>
        </p:nvSpPr>
        <p:spPr bwMode="auto">
          <a:xfrm>
            <a:off x="10645775" y="5972175"/>
            <a:ext cx="725488" cy="546100"/>
          </a:xfrm>
          <a:custGeom>
            <a:avLst/>
            <a:gdLst>
              <a:gd name="T0" fmla="*/ 0 w 652779"/>
              <a:gd name="T1" fmla="*/ 0 h 652145"/>
              <a:gd name="T2" fmla="*/ 652779 w 652779"/>
              <a:gd name="T3" fmla="*/ 652145 h 652145"/>
            </a:gdLst>
            <a:ahLst/>
            <a:cxnLst>
              <a:cxn ang="0">
                <a:pos x="652170" y="652081"/>
              </a:cxn>
              <a:cxn ang="0">
                <a:pos x="0" y="652081"/>
              </a:cxn>
              <a:cxn ang="0">
                <a:pos x="0" y="0"/>
              </a:cxn>
              <a:cxn ang="0">
                <a:pos x="652170" y="0"/>
              </a:cxn>
              <a:cxn ang="0">
                <a:pos x="652170" y="652081"/>
              </a:cxn>
            </a:cxnLst>
            <a:rect l="T0" t="T1" r="T2" b="T3"/>
            <a:pathLst>
              <a:path w="652779" h="652145">
                <a:moveTo>
                  <a:pt x="652170" y="652081"/>
                </a:moveTo>
                <a:lnTo>
                  <a:pt x="0" y="652081"/>
                </a:lnTo>
                <a:lnTo>
                  <a:pt x="0" y="0"/>
                </a:lnTo>
                <a:lnTo>
                  <a:pt x="652170" y="0"/>
                </a:lnTo>
                <a:lnTo>
                  <a:pt x="652170" y="652081"/>
                </a:lnTo>
                <a:close/>
              </a:path>
            </a:pathLst>
          </a:custGeom>
          <a:solidFill>
            <a:srgbClr val="68BD49"/>
          </a:solidFill>
          <a:ln w="9525">
            <a:noFill/>
            <a:miter lim="800000"/>
            <a:headEnd/>
            <a:tailEnd/>
          </a:ln>
        </p:spPr>
        <p:txBody>
          <a:bodyPr lIns="0" tIns="0" rIns="0" bIns="0"/>
          <a:lstStyle/>
          <a:p>
            <a:endParaRPr lang="ru-RU"/>
          </a:p>
        </p:txBody>
      </p:sp>
      <p:sp>
        <p:nvSpPr>
          <p:cNvPr id="28681" name="object 17"/>
          <p:cNvSpPr>
            <a:spLocks noChangeArrowheads="1"/>
          </p:cNvSpPr>
          <p:nvPr/>
        </p:nvSpPr>
        <p:spPr bwMode="auto">
          <a:xfrm>
            <a:off x="10636250" y="5113338"/>
            <a:ext cx="209550" cy="222250"/>
          </a:xfrm>
          <a:custGeom>
            <a:avLst/>
            <a:gdLst>
              <a:gd name="T0" fmla="*/ 0 w 245109"/>
              <a:gd name="T1" fmla="*/ 0 h 245110"/>
              <a:gd name="T2" fmla="*/ 245109 w 245109"/>
              <a:gd name="T3" fmla="*/ 245110 h 245110"/>
            </a:gdLst>
            <a:ahLst/>
            <a:cxnLst>
              <a:cxn ang="0">
                <a:pos x="244525" y="244589"/>
              </a:cxn>
              <a:cxn ang="0">
                <a:pos x="0" y="244589"/>
              </a:cxn>
              <a:cxn ang="0">
                <a:pos x="0" y="0"/>
              </a:cxn>
              <a:cxn ang="0">
                <a:pos x="244525" y="0"/>
              </a:cxn>
              <a:cxn ang="0">
                <a:pos x="244525" y="244589"/>
              </a:cxn>
            </a:cxnLst>
            <a:rect l="T0" t="T1" r="T2" b="T3"/>
            <a:pathLst>
              <a:path w="245109" h="245110">
                <a:moveTo>
                  <a:pt x="244525" y="244589"/>
                </a:moveTo>
                <a:lnTo>
                  <a:pt x="0" y="244589"/>
                </a:lnTo>
                <a:lnTo>
                  <a:pt x="0" y="0"/>
                </a:lnTo>
                <a:lnTo>
                  <a:pt x="244525" y="0"/>
                </a:lnTo>
                <a:lnTo>
                  <a:pt x="244525" y="244589"/>
                </a:lnTo>
                <a:close/>
              </a:path>
            </a:pathLst>
          </a:custGeom>
          <a:solidFill>
            <a:srgbClr val="68BD49"/>
          </a:solidFill>
          <a:ln w="9525">
            <a:noFill/>
            <a:miter lim="800000"/>
            <a:headEnd/>
            <a:tailEnd/>
          </a:ln>
        </p:spPr>
        <p:txBody>
          <a:bodyPr lIns="0" tIns="0" rIns="0" bIns="0"/>
          <a:lstStyle/>
          <a:p>
            <a:endParaRPr lang="ru-RU"/>
          </a:p>
        </p:txBody>
      </p:sp>
      <p:sp>
        <p:nvSpPr>
          <p:cNvPr id="15" name="Прямоугольник 14"/>
          <p:cNvSpPr/>
          <p:nvPr/>
        </p:nvSpPr>
        <p:spPr>
          <a:xfrm>
            <a:off x="-12680" y="2851612"/>
            <a:ext cx="12223417" cy="984885"/>
          </a:xfrm>
          <a:prstGeom prst="rect">
            <a:avLst/>
          </a:prstGeom>
          <a:noFill/>
          <a:effectLst/>
          <a:scene3d>
            <a:camera prst="orthographicFront"/>
            <a:lightRig rig="brightRoom" dir="t"/>
          </a:scene3d>
          <a:sp3d>
            <a:bevelT/>
          </a:sp3d>
        </p:spPr>
        <p:txBody>
          <a:bodyPr lIns="0" tIns="0" rIns="0" bIns="0">
            <a:spAutoFit/>
            <a:sp3d extrusionH="57150" contourW="6350" prstMaterial="metal">
              <a:bevelT w="38100" h="38100"/>
              <a:contourClr>
                <a:schemeClr val="accent1">
                  <a:tint val="100000"/>
                  <a:shade val="100000"/>
                  <a:hueMod val="100000"/>
                  <a:satMod val="100000"/>
                </a:schemeClr>
              </a:contourClr>
            </a:sp3d>
          </a:bodyPr>
          <a:lstStyle/>
          <a:p>
            <a:pPr algn="ctr" fontAlgn="auto">
              <a:spcBef>
                <a:spcPts val="0"/>
              </a:spcBef>
              <a:spcAft>
                <a:spcPts val="0"/>
              </a:spcAft>
              <a:defRPr/>
            </a:pPr>
            <a:r>
              <a:rPr lang="ru-RU" sz="3200" b="1" cap="all" dirty="0">
                <a:solidFill>
                  <a:srgbClr val="0070C0"/>
                </a:solidFill>
                <a:effectLst>
                  <a:reflection blurRad="10000" stA="55000" endPos="48000" dist="500" dir="5400000" sy="-100000" algn="bl" rotWithShape="0"/>
                </a:effectLst>
                <a:latin typeface="Times New Roman" pitchFamily="18" charset="0"/>
                <a:cs typeface="Times New Roman" pitchFamily="18" charset="0"/>
              </a:rPr>
              <a:t>О проблемных вопросах государственного кадастрового учета земельных участков</a:t>
            </a:r>
            <a:endParaRPr lang="ru-RU" sz="3200" b="1" cap="all" dirty="0">
              <a:ln/>
              <a:solidFill>
                <a:srgbClr val="0070C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16" name="Text Box 8"/>
          <p:cNvSpPr txBox="1">
            <a:spLocks noChangeArrowheads="1"/>
          </p:cNvSpPr>
          <p:nvPr/>
        </p:nvSpPr>
        <p:spPr bwMode="auto">
          <a:xfrm>
            <a:off x="0" y="5564188"/>
            <a:ext cx="8086725" cy="522287"/>
          </a:xfrm>
          <a:prstGeom prst="rect">
            <a:avLst/>
          </a:prstGeom>
          <a:noFill/>
          <a:ln w="9525">
            <a:noFill/>
            <a:miter lim="800000"/>
            <a:headEnd/>
            <a:tailEnd/>
          </a:ln>
        </p:spPr>
        <p:txBody>
          <a:bodyPr>
            <a:spAutoFit/>
          </a:bodyPr>
          <a:lstStyle/>
          <a:p>
            <a:r>
              <a:rPr lang="ru-RU" altLang="ru-RU" sz="2800" b="1">
                <a:solidFill>
                  <a:srgbClr val="00B050"/>
                </a:solidFill>
                <a:latin typeface="Times New Roman" pitchFamily="18" charset="0"/>
                <a:cs typeface="Times New Roman" pitchFamily="18" charset="0"/>
              </a:rPr>
              <a:t> </a:t>
            </a:r>
            <a:r>
              <a:rPr lang="ru-RU" altLang="ru-RU" sz="2800" b="1">
                <a:solidFill>
                  <a:srgbClr val="4F961E"/>
                </a:solidFill>
                <a:latin typeface="Times New Roman" pitchFamily="18" charset="0"/>
                <a:cs typeface="Times New Roman" pitchFamily="18" charset="0"/>
              </a:rPr>
              <a:t>БАРЧУК МАРИНА НИКОЛАЕВНА</a:t>
            </a:r>
          </a:p>
        </p:txBody>
      </p:sp>
      <p:sp>
        <p:nvSpPr>
          <p:cNvPr id="17" name="Text Box 9"/>
          <p:cNvSpPr txBox="1">
            <a:spLocks noChangeArrowheads="1"/>
          </p:cNvSpPr>
          <p:nvPr/>
        </p:nvSpPr>
        <p:spPr bwMode="auto">
          <a:xfrm>
            <a:off x="141288" y="6108700"/>
            <a:ext cx="8940800" cy="1016000"/>
          </a:xfrm>
          <a:prstGeom prst="rect">
            <a:avLst/>
          </a:prstGeom>
          <a:noFill/>
          <a:ln w="9525">
            <a:noFill/>
            <a:miter lim="800000"/>
            <a:headEnd/>
            <a:tailEnd/>
          </a:ln>
        </p:spPr>
        <p:txBody>
          <a:bodyPr>
            <a:spAutoFit/>
          </a:bodyPr>
          <a:lstStyle/>
          <a:p>
            <a:r>
              <a:rPr lang="ru-RU" altLang="ru-RU" sz="2000" b="1">
                <a:solidFill>
                  <a:srgbClr val="4F961E"/>
                </a:solidFill>
                <a:latin typeface="Times New Roman" pitchFamily="18" charset="0"/>
                <a:cs typeface="Times New Roman" pitchFamily="18" charset="0"/>
              </a:rPr>
              <a:t>ЗАМЕСТИТЕЛЬ РУКОВОДИТЕЛЯ РАБОЧЕЙ ГРУППЫ УПРАВЛЕНИЯ ПО ОСУЩЕСТВЛЕНИЮ КАДАСТРОВОГО УЧЕТА</a:t>
            </a:r>
          </a:p>
          <a:p>
            <a:endParaRPr lang="ru-RU" altLang="ru-RU" sz="2000" b="1">
              <a:solidFill>
                <a:srgbClr val="000000"/>
              </a:solidFill>
              <a:latin typeface="Calibri" pitchFamily="34" charset="0"/>
            </a:endParaRPr>
          </a:p>
        </p:txBody>
      </p:sp>
      <p:pic>
        <p:nvPicPr>
          <p:cNvPr id="18" name="Picture 8" descr="01-05 логотип варианты 02"/>
          <p:cNvPicPr>
            <a:picLocks noChangeAspect="1" noChangeArrowheads="1"/>
          </p:cNvPicPr>
          <p:nvPr/>
        </p:nvPicPr>
        <p:blipFill>
          <a:blip r:embed="rId3">
            <a:clrChange>
              <a:clrFrom>
                <a:srgbClr val="0073B6"/>
              </a:clrFrom>
              <a:clrTo>
                <a:srgbClr val="0073B6">
                  <a:alpha val="0"/>
                </a:srgbClr>
              </a:clrTo>
            </a:clrChange>
          </a:blip>
          <a:srcRect/>
          <a:stretch>
            <a:fillRect/>
          </a:stretch>
        </p:blipFill>
        <p:spPr bwMode="auto">
          <a:xfrm>
            <a:off x="0" y="4763"/>
            <a:ext cx="3100388" cy="1501775"/>
          </a:xfrm>
          <a:prstGeom prst="rect">
            <a:avLst/>
          </a:prstGeom>
          <a:noFill/>
          <a:ln w="9525">
            <a:noFill/>
            <a:miter lim="800000"/>
            <a:headEnd/>
            <a:tailEnd/>
          </a:ln>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withEffect">
                                  <p:stCondLst>
                                    <p:cond delay="0"/>
                                  </p:stCondLst>
                                  <p:childTnLst>
                                    <p:anim calcmode="lin" valueType="num">
                                      <p:cBhvr additive="base">
                                        <p:cTn id="6" dur="1000"/>
                                        <p:tgtEl>
                                          <p:spTgt spid="18"/>
                                        </p:tgtEl>
                                        <p:attrNameLst>
                                          <p:attrName>ppt_y</p:attrName>
                                        </p:attrNameLst>
                                      </p:cBhvr>
                                      <p:tavLst>
                                        <p:tav tm="0">
                                          <p:val>
                                            <p:strVal val="#ppt_y"/>
                                          </p:val>
                                        </p:tav>
                                        <p:tav tm="100000">
                                          <p:val>
                                            <p:strVal val="#ppt_y+#ppt_h*1.125000"/>
                                          </p:val>
                                        </p:tav>
                                      </p:tavLst>
                                    </p:anim>
                                    <p:animEffect transition="out" filter="wipe(down)">
                                      <p:cBhvr>
                                        <p:cTn id="7" dur="1000"/>
                                        <p:tgtEl>
                                          <p:spTgt spid="18"/>
                                        </p:tgtEl>
                                      </p:cBhvr>
                                    </p:animEffect>
                                    <p:set>
                                      <p:cBhvr>
                                        <p:cTn id="8" dur="1" fill="hold">
                                          <p:stCondLst>
                                            <p:cond delay="999"/>
                                          </p:stCondLst>
                                        </p:cTn>
                                        <p:tgtEl>
                                          <p:spTgt spid="18"/>
                                        </p:tgtEl>
                                        <p:attrNameLst>
                                          <p:attrName>style.visibility</p:attrName>
                                        </p:attrNameLst>
                                      </p:cBhvr>
                                      <p:to>
                                        <p:strVal val="hidden"/>
                                      </p:to>
                                    </p:set>
                                  </p:childTnLst>
                                </p:cTn>
                              </p:par>
                              <p:par>
                                <p:cTn id="9" presetID="10" presetClass="exit" presetSubtype="0" fill="hold" grpId="0"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50" presetClass="exit" presetSubtype="0" accel="100000" fill="hold" nodeType="withEffect">
                                  <p:stCondLst>
                                    <p:cond delay="0"/>
                                  </p:stCondLst>
                                  <p:childTnLst>
                                    <p:anim calcmode="lin" valueType="num">
                                      <p:cBhvr>
                                        <p:cTn id="16" dur="1000"/>
                                        <p:tgtEl>
                                          <p:spTgt spid="15"/>
                                        </p:tgtEl>
                                        <p:attrNameLst>
                                          <p:attrName>ppt_w</p:attrName>
                                        </p:attrNameLst>
                                      </p:cBhvr>
                                      <p:tavLst>
                                        <p:tav tm="0">
                                          <p:val>
                                            <p:strVal val="ppt_w"/>
                                          </p:val>
                                        </p:tav>
                                        <p:tav tm="100000">
                                          <p:val>
                                            <p:strVal val="ppt_w+.3"/>
                                          </p:val>
                                        </p:tav>
                                      </p:tavLst>
                                    </p:anim>
                                    <p:anim calcmode="lin" valueType="num">
                                      <p:cBhvr>
                                        <p:cTn id="17" dur="1000"/>
                                        <p:tgtEl>
                                          <p:spTgt spid="15"/>
                                        </p:tgtEl>
                                        <p:attrNameLst>
                                          <p:attrName>ppt_h</p:attrName>
                                        </p:attrNameLst>
                                      </p:cBhvr>
                                      <p:tavLst>
                                        <p:tav tm="0">
                                          <p:val>
                                            <p:strVal val="ppt_h"/>
                                          </p:val>
                                        </p:tav>
                                        <p:tav tm="100000">
                                          <p:val>
                                            <p:strVal val="ppt_h"/>
                                          </p:val>
                                        </p:tav>
                                      </p:tavLst>
                                    </p:anim>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par>
                                <p:cTn id="20" presetID="55" presetClass="exit" presetSubtype="0" fill="hold" grpId="0" nodeType="withEffect">
                                  <p:stCondLst>
                                    <p:cond delay="0"/>
                                  </p:stCondLst>
                                  <p:childTnLst>
                                    <p:anim calcmode="lin" valueType="num">
                                      <p:cBhvr>
                                        <p:cTn id="21" dur="1000"/>
                                        <p:tgtEl>
                                          <p:spTgt spid="16"/>
                                        </p:tgtEl>
                                        <p:attrNameLst>
                                          <p:attrName>ppt_w</p:attrName>
                                        </p:attrNameLst>
                                      </p:cBhvr>
                                      <p:tavLst>
                                        <p:tav tm="0">
                                          <p:val>
                                            <p:strVal val="ppt_w"/>
                                          </p:val>
                                        </p:tav>
                                        <p:tav tm="100000">
                                          <p:val>
                                            <p:strVal val="ppt_w*0.70"/>
                                          </p:val>
                                        </p:tav>
                                      </p:tavLst>
                                    </p:anim>
                                    <p:anim calcmode="lin" valueType="num">
                                      <p:cBhvr>
                                        <p:cTn id="22" dur="1000"/>
                                        <p:tgtEl>
                                          <p:spTgt spid="16"/>
                                        </p:tgtEl>
                                        <p:attrNameLst>
                                          <p:attrName>ppt_h</p:attrName>
                                        </p:attrNameLst>
                                      </p:cBhvr>
                                      <p:tavLst>
                                        <p:tav tm="0">
                                          <p:val>
                                            <p:strVal val="ppt_h"/>
                                          </p:val>
                                        </p:tav>
                                        <p:tav tm="100000">
                                          <p:val>
                                            <p:strVal val="ppt_h"/>
                                          </p:val>
                                        </p:tav>
                                      </p:tavLst>
                                    </p:anim>
                                    <p:animEffect transition="out" filter="fade">
                                      <p:cBhvr>
                                        <p:cTn id="23" dur="1000"/>
                                        <p:tgtEl>
                                          <p:spTgt spid="16"/>
                                        </p:tgtEl>
                                      </p:cBhvr>
                                    </p:animEffect>
                                    <p:set>
                                      <p:cBhvr>
                                        <p:cTn id="24" dur="1" fill="hold">
                                          <p:stCondLst>
                                            <p:cond delay="999"/>
                                          </p:stCondLst>
                                        </p:cTn>
                                        <p:tgtEl>
                                          <p:spTgt spid="1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2"/>
          <p:cNvSpPr txBox="1">
            <a:spLocks noChangeArrowheads="1"/>
          </p:cNvSpPr>
          <p:nvPr/>
        </p:nvSpPr>
        <p:spPr bwMode="auto">
          <a:xfrm>
            <a:off x="263525" y="1344613"/>
            <a:ext cx="3975100" cy="3170237"/>
          </a:xfrm>
          <a:prstGeom prst="rect">
            <a:avLst/>
          </a:prstGeom>
          <a:noFill/>
          <a:ln w="9525">
            <a:noFill/>
            <a:miter lim="800000"/>
            <a:headEnd/>
            <a:tailEnd/>
          </a:ln>
        </p:spPr>
        <p:txBody>
          <a:bodyPr>
            <a:spAutoFit/>
          </a:bodyPr>
          <a:lstStyle/>
          <a:p>
            <a:r>
              <a:rPr lang="ru-RU" sz="1000">
                <a:latin typeface="Times New Roman" pitchFamily="18" charset="0"/>
                <a:cs typeface="Times New Roman" pitchFamily="18" charset="0"/>
              </a:rPr>
              <a:t>ст. 39.27 ЗК РФ</a:t>
            </a:r>
          </a:p>
          <a:p>
            <a:pPr algn="ctr"/>
            <a:r>
              <a:rPr lang="ru-RU" sz="1000">
                <a:latin typeface="Times New Roman" pitchFamily="18" charset="0"/>
                <a:cs typeface="Times New Roman" pitchFamily="18" charset="0"/>
              </a:rPr>
              <a:t>Перераспределение земель и (или) земельных участков, находящихся </a:t>
            </a:r>
            <a:r>
              <a:rPr lang="ru-RU" sz="1000" u="sng">
                <a:latin typeface="Times New Roman" pitchFamily="18" charset="0"/>
                <a:cs typeface="Times New Roman" pitchFamily="18" charset="0"/>
              </a:rPr>
              <a:t>в государственной или муниципальной собственности</a:t>
            </a:r>
            <a:r>
              <a:rPr lang="ru-RU" sz="1000">
                <a:latin typeface="Times New Roman" pitchFamily="18" charset="0"/>
                <a:cs typeface="Times New Roman" pitchFamily="18" charset="0"/>
              </a:rPr>
              <a:t>, между собой допускается в следующих случаях:</a:t>
            </a:r>
          </a:p>
          <a:p>
            <a:r>
              <a:rPr lang="ru-RU" sz="1000">
                <a:latin typeface="Times New Roman" pitchFamily="18" charset="0"/>
                <a:cs typeface="Times New Roman" pitchFamily="18" charset="0"/>
              </a:rPr>
              <a:t>1) все земельные участки, которые находятся в государственной или муниципальной собственности и перераспределение между которыми осуществляется, </a:t>
            </a:r>
            <a:r>
              <a:rPr lang="ru-RU" sz="1000" b="1">
                <a:latin typeface="Times New Roman" pitchFamily="18" charset="0"/>
                <a:cs typeface="Times New Roman" pitchFamily="18" charset="0"/>
              </a:rPr>
              <a:t>не предоставлены </a:t>
            </a:r>
            <a:r>
              <a:rPr lang="ru-RU" sz="1000">
                <a:latin typeface="Times New Roman" pitchFamily="18" charset="0"/>
                <a:cs typeface="Times New Roman" pitchFamily="18" charset="0"/>
              </a:rPr>
              <a:t>гражданам, юридическим лицам, органам государственной власти или органам местного самоуправления и не обременены правами третьих лиц, за исключением сервитута;</a:t>
            </a:r>
          </a:p>
          <a:p>
            <a:r>
              <a:rPr lang="ru-RU" sz="1000">
                <a:latin typeface="Times New Roman" pitchFamily="18" charset="0"/>
                <a:cs typeface="Times New Roman" pitchFamily="18" charset="0"/>
              </a:rPr>
              <a:t>2) земельный участок, который находится в государственной или муниципальной собственности и между которым и землями осуществляется перераспределение, </a:t>
            </a:r>
            <a:r>
              <a:rPr lang="ru-RU" sz="1000" b="1">
                <a:latin typeface="Times New Roman" pitchFamily="18" charset="0"/>
                <a:cs typeface="Times New Roman" pitchFamily="18" charset="0"/>
              </a:rPr>
              <a:t>не предоставлен </a:t>
            </a:r>
            <a:r>
              <a:rPr lang="ru-RU" sz="1000">
                <a:latin typeface="Times New Roman" pitchFamily="18" charset="0"/>
                <a:cs typeface="Times New Roman" pitchFamily="18" charset="0"/>
              </a:rPr>
              <a:t>гражданам, юридическим лицам, органам государственной власти или органам местного самоуправления и </a:t>
            </a:r>
            <a:r>
              <a:rPr lang="ru-RU" sz="1000" b="1">
                <a:latin typeface="Times New Roman" pitchFamily="18" charset="0"/>
                <a:cs typeface="Times New Roman" pitchFamily="18" charset="0"/>
              </a:rPr>
              <a:t>не обременен </a:t>
            </a:r>
            <a:r>
              <a:rPr lang="ru-RU" sz="1000">
                <a:latin typeface="Times New Roman" pitchFamily="18" charset="0"/>
                <a:cs typeface="Times New Roman" pitchFamily="18" charset="0"/>
              </a:rPr>
              <a:t>правами третьих лиц, за исключением сервитута;</a:t>
            </a:r>
          </a:p>
          <a:p>
            <a:r>
              <a:rPr lang="ru-RU" sz="1000">
                <a:latin typeface="Times New Roman" pitchFamily="18" charset="0"/>
                <a:cs typeface="Times New Roman" pitchFamily="18" charset="0"/>
              </a:rPr>
              <a:t>3) все земельные участки, которые находятся в государственной или муниципальной собственности и перераспределение между которыми осуществляется, предоставлены на одном виде права одному и тому же лицу.</a:t>
            </a:r>
          </a:p>
        </p:txBody>
      </p:sp>
      <p:sp>
        <p:nvSpPr>
          <p:cNvPr id="47106" name="TextBox 3"/>
          <p:cNvSpPr txBox="1">
            <a:spLocks noChangeArrowheads="1"/>
          </p:cNvSpPr>
          <p:nvPr/>
        </p:nvSpPr>
        <p:spPr bwMode="auto">
          <a:xfrm>
            <a:off x="8208963" y="52388"/>
            <a:ext cx="3983037" cy="4862512"/>
          </a:xfrm>
          <a:prstGeom prst="rect">
            <a:avLst/>
          </a:prstGeom>
          <a:noFill/>
          <a:ln w="9525">
            <a:noFill/>
            <a:miter lim="800000"/>
            <a:headEnd/>
            <a:tailEnd/>
          </a:ln>
        </p:spPr>
        <p:txBody>
          <a:bodyPr>
            <a:spAutoFit/>
          </a:bodyPr>
          <a:lstStyle/>
          <a:p>
            <a:r>
              <a:rPr lang="ru-RU" sz="1000">
                <a:latin typeface="Times New Roman" pitchFamily="18" charset="0"/>
                <a:cs typeface="Times New Roman" pitchFamily="18" charset="0"/>
              </a:rPr>
              <a:t>ст. 39.28  ЗК РФ</a:t>
            </a:r>
          </a:p>
          <a:p>
            <a:pPr algn="ctr"/>
            <a:r>
              <a:rPr lang="ru-RU" sz="1000">
                <a:latin typeface="Times New Roman" pitchFamily="18" charset="0"/>
                <a:cs typeface="Times New Roman" pitchFamily="18" charset="0"/>
              </a:rPr>
              <a:t> Перераспределение земель и (или) земельных участков, находящихся в государственной или муниципальной собственности, и земельных участков, находящихся </a:t>
            </a:r>
            <a:r>
              <a:rPr lang="ru-RU" sz="1000" u="sng">
                <a:latin typeface="Times New Roman" pitchFamily="18" charset="0"/>
                <a:cs typeface="Times New Roman" pitchFamily="18" charset="0"/>
              </a:rPr>
              <a:t>в частной собственности</a:t>
            </a:r>
            <a:r>
              <a:rPr lang="ru-RU" sz="1000">
                <a:latin typeface="Times New Roman" pitchFamily="18" charset="0"/>
                <a:cs typeface="Times New Roman" pitchFamily="18" charset="0"/>
              </a:rPr>
              <a:t>, допускается в следующих случаях:</a:t>
            </a:r>
          </a:p>
          <a:p>
            <a:r>
              <a:rPr lang="ru-RU" sz="1000">
                <a:latin typeface="Times New Roman" pitchFamily="18" charset="0"/>
                <a:cs typeface="Times New Roman" pitchFamily="18" charset="0"/>
              </a:rPr>
              <a:t>1) перераспределение таких земель и (или) земельных участков в границах застроенной территории, в отношении которой заключен договор о развитии застроенной территории, осуществляется в целях приведения границ земельных участков </a:t>
            </a:r>
            <a:r>
              <a:rPr lang="ru-RU" sz="1000" b="1">
                <a:latin typeface="Times New Roman" pitchFamily="18" charset="0"/>
                <a:cs typeface="Times New Roman" pitchFamily="18" charset="0"/>
              </a:rPr>
              <a:t>в соответствие с утвержденным проектом межевания территории</a:t>
            </a:r>
            <a:r>
              <a:rPr lang="ru-RU" sz="1000">
                <a:latin typeface="Times New Roman" pitchFamily="18" charset="0"/>
                <a:cs typeface="Times New Roman" pitchFamily="18" charset="0"/>
              </a:rPr>
              <a:t>;</a:t>
            </a:r>
          </a:p>
          <a:p>
            <a:r>
              <a:rPr lang="ru-RU" sz="1000">
                <a:latin typeface="Times New Roman" pitchFamily="18" charset="0"/>
                <a:cs typeface="Times New Roman" pitchFamily="18" charset="0"/>
              </a:rPr>
              <a:t>2) перераспределение таких земель и (или) земельных участков в целях приведения границ земельных участков в соответствие с утвержденным </a:t>
            </a:r>
            <a:r>
              <a:rPr lang="ru-RU" sz="1000" b="1">
                <a:latin typeface="Times New Roman" pitchFamily="18" charset="0"/>
                <a:cs typeface="Times New Roman" pitchFamily="18" charset="0"/>
              </a:rPr>
              <a:t>проектом межевания территории </a:t>
            </a:r>
            <a:r>
              <a:rPr lang="ru-RU" sz="1000">
                <a:latin typeface="Times New Roman" pitchFamily="18" charset="0"/>
                <a:cs typeface="Times New Roman" pitchFamily="18" charset="0"/>
              </a:rPr>
              <a:t>для исключения вклинивания, вкрапливания, изломанности границ, чересполосицы при условии, что площадь земельных участков, находящихся в частной собственности, увеличивается в результате этого перераспределения не более чем до установленных предельных максимальных размеров земельных участков;</a:t>
            </a:r>
          </a:p>
          <a:p>
            <a:r>
              <a:rPr lang="ru-RU" sz="1000">
                <a:latin typeface="Times New Roman" pitchFamily="18" charset="0"/>
                <a:cs typeface="Times New Roman" pitchFamily="18" charset="0"/>
              </a:rPr>
              <a:t>3) перераспределение земель и (или) земельных участков, находящихся в государственной или муниципальной собственности, и земельных участков, находящихся </a:t>
            </a:r>
            <a:r>
              <a:rPr lang="ru-RU" sz="1000" b="1">
                <a:latin typeface="Times New Roman" pitchFamily="18" charset="0"/>
                <a:cs typeface="Times New Roman" pitchFamily="18" charset="0"/>
              </a:rPr>
              <a:t>в собственности граждан и предназначенных </a:t>
            </a:r>
            <a:r>
              <a:rPr lang="ru-RU" sz="1000">
                <a:latin typeface="Times New Roman" pitchFamily="18" charset="0"/>
                <a:cs typeface="Times New Roman" pitchFamily="18" charset="0"/>
              </a:rPr>
              <a:t>для ведения личного подсобного хозяйства, огородничества, садоводства, дачного хозяйства, индивидуального жилищного строительства, при условии, что площадь земельных участков, находящихся в собственности граждан, увеличивается в результате этого перераспределения не более чем до установленных предельных максимальных размеров земельных участков;</a:t>
            </a:r>
          </a:p>
          <a:p>
            <a:r>
              <a:rPr lang="ru-RU" sz="1000">
                <a:latin typeface="Times New Roman" pitchFamily="18" charset="0"/>
                <a:cs typeface="Times New Roman" pitchFamily="18" charset="0"/>
              </a:rPr>
              <a:t>4) земельные участки образуются для размещения объектов капитального строительства, предусмотренных ст. 49 ЗК РФ, в том числе в целях изъятия земельных участков для государственных или муниципальных нужд.</a:t>
            </a:r>
          </a:p>
        </p:txBody>
      </p:sp>
      <p:sp>
        <p:nvSpPr>
          <p:cNvPr id="47107" name="TextBox 4"/>
          <p:cNvSpPr txBox="1">
            <a:spLocks noChangeArrowheads="1"/>
          </p:cNvSpPr>
          <p:nvPr/>
        </p:nvSpPr>
        <p:spPr bwMode="auto">
          <a:xfrm>
            <a:off x="2251075" y="0"/>
            <a:ext cx="5662613" cy="1077913"/>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Перераспределение земель и (или) земельных участков, находящихся в государственной или муниципальной собственности осуществляется в случаях, установленных </a:t>
            </a:r>
          </a:p>
          <a:p>
            <a:pPr algn="ctr"/>
            <a:r>
              <a:rPr lang="ru-RU" sz="1600">
                <a:latin typeface="Times New Roman" pitchFamily="18" charset="0"/>
                <a:cs typeface="Times New Roman" pitchFamily="18" charset="0"/>
              </a:rPr>
              <a:t>ст. 39.27, 39.28 Земельного кодекса РФ</a:t>
            </a:r>
          </a:p>
        </p:txBody>
      </p:sp>
      <p:cxnSp>
        <p:nvCxnSpPr>
          <p:cNvPr id="7" name="Прямая со стрелкой 6"/>
          <p:cNvCxnSpPr/>
          <p:nvPr/>
        </p:nvCxnSpPr>
        <p:spPr>
          <a:xfrm flipH="1">
            <a:off x="2514600" y="844550"/>
            <a:ext cx="712788" cy="40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7146925" y="844550"/>
            <a:ext cx="915988" cy="31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Двойная стрелка влево/вправо 10"/>
          <p:cNvSpPr/>
          <p:nvPr/>
        </p:nvSpPr>
        <p:spPr>
          <a:xfrm>
            <a:off x="4457700" y="2127250"/>
            <a:ext cx="3605213" cy="1222375"/>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7111" name="TextBox 11"/>
          <p:cNvSpPr txBox="1">
            <a:spLocks noChangeArrowheads="1"/>
          </p:cNvSpPr>
          <p:nvPr/>
        </p:nvSpPr>
        <p:spPr bwMode="auto">
          <a:xfrm>
            <a:off x="5002213" y="2405063"/>
            <a:ext cx="2698750" cy="646112"/>
          </a:xfrm>
          <a:prstGeom prst="rect">
            <a:avLst/>
          </a:prstGeom>
          <a:noFill/>
          <a:ln w="9525">
            <a:noFill/>
            <a:miter lim="800000"/>
            <a:headEnd/>
            <a:tailEnd/>
          </a:ln>
        </p:spPr>
        <p:txBody>
          <a:bodyPr>
            <a:spAutoFit/>
          </a:bodyPr>
          <a:lstStyle/>
          <a:p>
            <a:pPr algn="ctr"/>
            <a:r>
              <a:rPr lang="ru-RU" sz="1200">
                <a:latin typeface="Times New Roman" pitchFamily="18" charset="0"/>
                <a:cs typeface="Times New Roman" pitchFamily="18" charset="0"/>
              </a:rPr>
              <a:t>проект межевания территории/схема расположения земельного участка на кадастровом плане территории</a:t>
            </a:r>
          </a:p>
        </p:txBody>
      </p:sp>
      <p:pic>
        <p:nvPicPr>
          <p:cNvPr id="47112" name="Рисунок 12"/>
          <p:cNvPicPr>
            <a:picLocks noChangeAspect="1"/>
          </p:cNvPicPr>
          <p:nvPr/>
        </p:nvPicPr>
        <p:blipFill>
          <a:blip r:embed="rId2"/>
          <a:srcRect/>
          <a:stretch>
            <a:fillRect/>
          </a:stretch>
        </p:blipFill>
        <p:spPr bwMode="auto">
          <a:xfrm>
            <a:off x="334963" y="4783138"/>
            <a:ext cx="2503487" cy="1195387"/>
          </a:xfrm>
          <a:prstGeom prst="rect">
            <a:avLst/>
          </a:prstGeom>
          <a:noFill/>
          <a:ln w="9525">
            <a:noFill/>
            <a:miter lim="800000"/>
            <a:headEnd/>
            <a:tailEnd/>
          </a:ln>
        </p:spPr>
      </p:pic>
      <p:sp>
        <p:nvSpPr>
          <p:cNvPr id="47113" name="TextBox 13"/>
          <p:cNvSpPr txBox="1">
            <a:spLocks noChangeArrowheads="1"/>
          </p:cNvSpPr>
          <p:nvPr/>
        </p:nvSpPr>
        <p:spPr bwMode="auto">
          <a:xfrm>
            <a:off x="3419475" y="5026025"/>
            <a:ext cx="6472238" cy="922338"/>
          </a:xfrm>
          <a:prstGeom prst="rect">
            <a:avLst/>
          </a:prstGeom>
          <a:noFill/>
          <a:ln w="9525">
            <a:noFill/>
            <a:miter lim="800000"/>
            <a:headEnd/>
            <a:tailEnd/>
          </a:ln>
        </p:spPr>
        <p:txBody>
          <a:bodyPr>
            <a:spAutoFit/>
          </a:bodyPr>
          <a:lstStyle/>
          <a:p>
            <a:pPr algn="ctr"/>
            <a:r>
              <a:rPr lang="ru-RU" sz="1200">
                <a:latin typeface="Times New Roman" pitchFamily="18" charset="0"/>
                <a:cs typeface="Times New Roman" pitchFamily="18" charset="0"/>
              </a:rPr>
              <a:t>В случае перераспределения нескольких смежных земельных участков находящихся в частной собственности и принадлежащим нескольким собственникам, образование земельных участков осуществляется на основании </a:t>
            </a:r>
            <a:r>
              <a:rPr lang="ru-RU" sz="1200" u="sng">
                <a:latin typeface="Times New Roman" pitchFamily="18" charset="0"/>
                <a:cs typeface="Times New Roman" pitchFamily="18" charset="0"/>
              </a:rPr>
              <a:t>соглашения между собственниками</a:t>
            </a:r>
            <a:r>
              <a:rPr lang="ru-RU" sz="1200">
                <a:latin typeface="Times New Roman" pitchFamily="18" charset="0"/>
                <a:cs typeface="Times New Roman" pitchFamily="18" charset="0"/>
              </a:rPr>
              <a:t>. – п. 5 ст. 11.2 ЗК.</a:t>
            </a:r>
          </a:p>
          <a:p>
            <a:endParaRPr lang="ru-RU">
              <a:latin typeface="Calibri" pitchFamily="34" charset="0"/>
            </a:endParaRPr>
          </a:p>
        </p:txBody>
      </p:sp>
      <p:cxnSp>
        <p:nvCxnSpPr>
          <p:cNvPr id="16" name="Прямая со стрелкой 15"/>
          <p:cNvCxnSpPr/>
          <p:nvPr/>
        </p:nvCxnSpPr>
        <p:spPr>
          <a:xfrm flipH="1">
            <a:off x="2976563" y="5310188"/>
            <a:ext cx="434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1590675" y="817563"/>
            <a:ext cx="8775700" cy="584200"/>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Примеры наиболее распространенных ошибок, влекущих к отказу в осуществлении государственного кадастрового учета и (или) государственной регистрации прав:</a:t>
            </a:r>
          </a:p>
        </p:txBody>
      </p:sp>
      <p:sp>
        <p:nvSpPr>
          <p:cNvPr id="48130" name="TextBox 2"/>
          <p:cNvSpPr txBox="1">
            <a:spLocks noChangeArrowheads="1"/>
          </p:cNvSpPr>
          <p:nvPr/>
        </p:nvSpPr>
        <p:spPr bwMode="auto">
          <a:xfrm>
            <a:off x="835025" y="1916113"/>
            <a:ext cx="10040938" cy="4032250"/>
          </a:xfrm>
          <a:prstGeom prst="rect">
            <a:avLst/>
          </a:prstGeom>
          <a:noFill/>
          <a:ln w="9525">
            <a:noFill/>
            <a:miter lim="800000"/>
            <a:headEnd/>
            <a:tailEnd/>
          </a:ln>
        </p:spPr>
        <p:txBody>
          <a:bodyPr>
            <a:spAutoFit/>
          </a:bodyPr>
          <a:lstStyle/>
          <a:p>
            <a:pPr algn="just"/>
            <a:r>
              <a:rPr lang="ru-RU" sz="1400">
                <a:latin typeface="Times New Roman" pitchFamily="18" charset="0"/>
                <a:cs typeface="Times New Roman" pitchFamily="18" charset="0"/>
              </a:rPr>
              <a:t>- в составе межевого плана отсутствуют документы, подтверждающие сведения  о виде разрешенного использования и категории земель земельного участка;</a:t>
            </a:r>
          </a:p>
          <a:p>
            <a:pPr algn="just"/>
            <a:r>
              <a:rPr lang="ru-RU" sz="1400">
                <a:latin typeface="Times New Roman" pitchFamily="18" charset="0"/>
                <a:cs typeface="Times New Roman" pitchFamily="18" charset="0"/>
              </a:rPr>
              <a:t>- площадь земельного участка в схеме расположения земельного участка на кадастровом плане территории и межевом плане отличается более чем на 10%;</a:t>
            </a:r>
          </a:p>
          <a:p>
            <a:pPr algn="just"/>
            <a:r>
              <a:rPr lang="ru-RU" sz="1400">
                <a:latin typeface="Times New Roman" pitchFamily="18" charset="0"/>
                <a:cs typeface="Times New Roman" pitchFamily="18" charset="0"/>
              </a:rPr>
              <a:t> - размер образуемого земельного участка из земель сельскохозяйственного назначения не соответствует установленному предельно минимальному размеру (4 га);</a:t>
            </a:r>
          </a:p>
          <a:p>
            <a:pPr algn="just"/>
            <a:r>
              <a:rPr lang="ru-RU" sz="1400">
                <a:latin typeface="Times New Roman" pitchFamily="18" charset="0"/>
                <a:cs typeface="Times New Roman" pitchFamily="18" charset="0"/>
              </a:rPr>
              <a:t>- пересечение с границами других земельных участков, сведения о которых содержатся в ЕГРН;</a:t>
            </a:r>
          </a:p>
          <a:p>
            <a:pPr algn="just"/>
            <a:r>
              <a:rPr lang="ru-RU" sz="1400">
                <a:latin typeface="Times New Roman" pitchFamily="18" charset="0"/>
                <a:cs typeface="Times New Roman" pitchFamily="18" charset="0"/>
              </a:rPr>
              <a:t>-  сумма площадей образуемых земельных участков не соответствует площади исходного земельного участка;</a:t>
            </a:r>
          </a:p>
          <a:p>
            <a:pPr algn="just"/>
            <a:r>
              <a:rPr lang="ru-RU" sz="1400">
                <a:latin typeface="Times New Roman" pitchFamily="18" charset="0"/>
                <a:cs typeface="Times New Roman" pitchFamily="18" charset="0"/>
              </a:rPr>
              <a:t>- размер образуемого земельного участка не соответствует предельным размерам, установленным градостроительным регламентом;</a:t>
            </a:r>
          </a:p>
          <a:p>
            <a:pPr algn="just"/>
            <a:r>
              <a:rPr lang="ru-RU" sz="1400">
                <a:latin typeface="Times New Roman" pitchFamily="18" charset="0"/>
                <a:cs typeface="Times New Roman" pitchFamily="18" charset="0"/>
              </a:rPr>
              <a:t>- в межевом плане не указана информация о территориальной зоне, в границах которой расположен образуемый земельный участок;</a:t>
            </a:r>
          </a:p>
          <a:p>
            <a:pPr algn="just"/>
            <a:r>
              <a:rPr lang="ru-RU" sz="1400">
                <a:latin typeface="Times New Roman" pitchFamily="18" charset="0"/>
                <a:cs typeface="Times New Roman" pitchFamily="18" charset="0"/>
              </a:rPr>
              <a:t>- вид разрешенного использования земельного участка не соответствует видам, установленным градостроительным регламентом определенной территориальной зоны;</a:t>
            </a:r>
          </a:p>
          <a:p>
            <a:pPr algn="just"/>
            <a:r>
              <a:rPr lang="ru-RU" sz="1400">
                <a:latin typeface="Times New Roman" pitchFamily="18" charset="0"/>
                <a:cs typeface="Times New Roman" pitchFamily="18" charset="0"/>
              </a:rPr>
              <a:t>- осуществляется раздел земельного участка, являющегося общим имуществом в многоквартирном доме;</a:t>
            </a:r>
          </a:p>
          <a:p>
            <a:pPr algn="just"/>
            <a:r>
              <a:rPr lang="ru-RU" sz="1400">
                <a:latin typeface="Times New Roman" pitchFamily="18" charset="0"/>
                <a:cs typeface="Times New Roman" pitchFamily="18" charset="0"/>
              </a:rPr>
              <a:t>- не представлено заключение об отсутствии возражений на выдел доли в праве общей собственности на земельный участок из состава земель сельскохозяйственного назначения.</a:t>
            </a:r>
          </a:p>
          <a:p>
            <a:endParaRPr lang="ru-RU">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1624013"/>
            <a:ext cx="12192000" cy="76200"/>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4" name="Rectangle 9"/>
          <p:cNvSpPr>
            <a:spLocks noChangeArrowheads="1"/>
          </p:cNvSpPr>
          <p:nvPr/>
        </p:nvSpPr>
        <p:spPr bwMode="auto">
          <a:xfrm>
            <a:off x="0" y="-6350"/>
            <a:ext cx="12192000" cy="1557338"/>
          </a:xfrm>
          <a:prstGeom prst="rect">
            <a:avLst/>
          </a:prstGeom>
          <a:solidFill>
            <a:srgbClr val="006FB8"/>
          </a:solidFill>
          <a:ln w="9525">
            <a:noFill/>
            <a:miter lim="800000"/>
            <a:headEnd/>
            <a:tailEnd/>
          </a:ln>
        </p:spPr>
        <p:txBody>
          <a:bodyPr wrap="none" anchor="ctr"/>
          <a:lstStyle/>
          <a:p>
            <a:endParaRPr lang="en-US" altLang="ru-RU">
              <a:solidFill>
                <a:srgbClr val="006FB8"/>
              </a:solidFill>
            </a:endParaRPr>
          </a:p>
        </p:txBody>
      </p:sp>
      <p:pic>
        <p:nvPicPr>
          <p:cNvPr id="6" name="Picture 8" descr="01-05 логотип варианты 02"/>
          <p:cNvPicPr>
            <a:picLocks noChangeAspect="1" noChangeArrowheads="1"/>
          </p:cNvPicPr>
          <p:nvPr/>
        </p:nvPicPr>
        <p:blipFill>
          <a:blip r:embed="rId2">
            <a:clrChange>
              <a:clrFrom>
                <a:srgbClr val="0073B6"/>
              </a:clrFrom>
              <a:clrTo>
                <a:srgbClr val="0073B6">
                  <a:alpha val="0"/>
                </a:srgbClr>
              </a:clrTo>
            </a:clrChange>
          </a:blip>
          <a:srcRect/>
          <a:stretch>
            <a:fillRect/>
          </a:stretch>
        </p:blipFill>
        <p:spPr bwMode="auto">
          <a:xfrm>
            <a:off x="3387725" y="1974850"/>
            <a:ext cx="5256213" cy="2544763"/>
          </a:xfrm>
          <a:prstGeom prst="rect">
            <a:avLst/>
          </a:prstGeom>
          <a:noFill/>
          <a:ln w="9525">
            <a:noFill/>
            <a:miter lim="800000"/>
            <a:headEnd/>
            <a:tailEnd/>
          </a:ln>
        </p:spPr>
      </p:pic>
      <p:sp>
        <p:nvSpPr>
          <p:cNvPr id="7" name="Прямоугольник 6"/>
          <p:cNvSpPr/>
          <p:nvPr/>
        </p:nvSpPr>
        <p:spPr>
          <a:xfrm>
            <a:off x="-12680" y="2851612"/>
            <a:ext cx="12223417" cy="492443"/>
          </a:xfrm>
          <a:prstGeom prst="rect">
            <a:avLst/>
          </a:prstGeom>
          <a:noFill/>
          <a:effectLst/>
          <a:scene3d>
            <a:camera prst="orthographicFront"/>
            <a:lightRig rig="brightRoom" dir="t"/>
          </a:scene3d>
          <a:sp3d>
            <a:bevelT/>
          </a:sp3d>
        </p:spPr>
        <p:txBody>
          <a:bodyPr lIns="0" tIns="0" rIns="0" bIns="0">
            <a:spAutoFit/>
            <a:sp3d extrusionH="57150" contourW="6350" prstMaterial="metal">
              <a:bevelT w="38100" h="38100"/>
              <a:contourClr>
                <a:schemeClr val="accent1">
                  <a:tint val="100000"/>
                  <a:shade val="100000"/>
                  <a:hueMod val="100000"/>
                  <a:satMod val="100000"/>
                </a:schemeClr>
              </a:contourClr>
            </a:sp3d>
          </a:bodyPr>
          <a:lstStyle/>
          <a:p>
            <a:pPr algn="ctr" fontAlgn="auto">
              <a:spcBef>
                <a:spcPts val="0"/>
              </a:spcBef>
              <a:spcAft>
                <a:spcPts val="0"/>
              </a:spcAft>
              <a:defRPr/>
            </a:pPr>
            <a:r>
              <a:rPr lang="ru-RU" sz="3200" b="1" cap="all" dirty="0">
                <a:solidFill>
                  <a:srgbClr val="0070C0"/>
                </a:solidFill>
                <a:effectLst>
                  <a:reflection blurRad="10000" stA="55000" endPos="48000" dist="500" dir="5400000" sy="-100000" algn="bl" rotWithShape="0"/>
                </a:effectLst>
                <a:latin typeface="Times New Roman" pitchFamily="18" charset="0"/>
                <a:cs typeface="Times New Roman" pitchFamily="18" charset="0"/>
              </a:rPr>
              <a:t>СПАСИБО ЗА ВНИМАНИЕ!</a:t>
            </a:r>
            <a:endParaRPr lang="ru-RU" sz="3200" b="1" cap="all" dirty="0">
              <a:ln/>
              <a:solidFill>
                <a:srgbClr val="0070C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2" name="Блок-схема: извлечение 1"/>
          <p:cNvSpPr/>
          <p:nvPr/>
        </p:nvSpPr>
        <p:spPr>
          <a:xfrm>
            <a:off x="381000" y="4876800"/>
            <a:ext cx="1536700" cy="1854200"/>
          </a:xfrm>
          <a:prstGeom prst="flowChartExtra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Блок-схема: объединение 7"/>
          <p:cNvSpPr/>
          <p:nvPr/>
        </p:nvSpPr>
        <p:spPr>
          <a:xfrm>
            <a:off x="3165475" y="4926013"/>
            <a:ext cx="1524000" cy="1854200"/>
          </a:xfrm>
          <a:prstGeom prst="flowChartMerg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Блок-схема: извлечение 8"/>
          <p:cNvSpPr/>
          <p:nvPr/>
        </p:nvSpPr>
        <p:spPr>
          <a:xfrm>
            <a:off x="2241550" y="4876800"/>
            <a:ext cx="1536700" cy="1854200"/>
          </a:xfrm>
          <a:prstGeom prst="flowChartExtra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извлечение 9"/>
          <p:cNvSpPr/>
          <p:nvPr/>
        </p:nvSpPr>
        <p:spPr>
          <a:xfrm>
            <a:off x="4102100" y="4857750"/>
            <a:ext cx="1536700" cy="1854200"/>
          </a:xfrm>
          <a:prstGeom prst="flowChartExtra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Блок-схема: объединение 10"/>
          <p:cNvSpPr/>
          <p:nvPr/>
        </p:nvSpPr>
        <p:spPr>
          <a:xfrm>
            <a:off x="1317625" y="4926013"/>
            <a:ext cx="1524000" cy="1854200"/>
          </a:xfrm>
          <a:prstGeom prst="flowChartMerg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объединение 11"/>
          <p:cNvSpPr/>
          <p:nvPr/>
        </p:nvSpPr>
        <p:spPr>
          <a:xfrm>
            <a:off x="5026025" y="4926013"/>
            <a:ext cx="1524000" cy="1854200"/>
          </a:xfrm>
          <a:prstGeom prst="flowChartMerg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path" presetSubtype="0" accel="50000" decel="50000" fill="hold" nodeType="afterEffect">
                                  <p:stCondLst>
                                    <p:cond delay="0"/>
                                  </p:stCondLst>
                                  <p:childTnLst>
                                    <p:animMotion origin="layout" path="M 6.25E-7 3.7037E-7 L -0.3513 -0.35139 " pathEditMode="relative" rAng="0" ptsTypes="AA">
                                      <p:cBhvr>
                                        <p:cTn id="10" dur="3200" fill="hold"/>
                                        <p:tgtEl>
                                          <p:spTgt spid="6"/>
                                        </p:tgtEl>
                                        <p:attrNameLst>
                                          <p:attrName>ppt_x</p:attrName>
                                          <p:attrName>ppt_y</p:attrName>
                                        </p:attrNameLst>
                                      </p:cBhvr>
                                      <p:rCtr x="-17565" y="-17569"/>
                                    </p:animMotion>
                                  </p:childTnLst>
                                </p:cTn>
                              </p:par>
                              <p:par>
                                <p:cTn id="11" presetID="6" presetClass="emph" presetSubtype="0" fill="hold" nodeType="withEffect">
                                  <p:stCondLst>
                                    <p:cond delay="0"/>
                                  </p:stCondLst>
                                  <p:childTnLst>
                                    <p:animScale>
                                      <p:cBhvr>
                                        <p:cTn id="12" dur="3400" fill="hold"/>
                                        <p:tgtEl>
                                          <p:spTgt spid="6"/>
                                        </p:tgtEl>
                                      </p:cBhvr>
                                      <p:by x="65000" y="65000"/>
                                    </p:animScale>
                                  </p:childTnLst>
                                </p:cTn>
                              </p:par>
                            </p:childTnLst>
                          </p:cTn>
                        </p:par>
                        <p:par>
                          <p:cTn id="13" fill="hold">
                            <p:stCondLst>
                              <p:cond delay="54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900" fill="hold"/>
                                        <p:tgtEl>
                                          <p:spTgt spid="4"/>
                                        </p:tgtEl>
                                        <p:attrNameLst>
                                          <p:attrName>ppt_x</p:attrName>
                                        </p:attrNameLst>
                                      </p:cBhvr>
                                      <p:tavLst>
                                        <p:tav tm="0">
                                          <p:val>
                                            <p:strVal val="0-#ppt_w/2"/>
                                          </p:val>
                                        </p:tav>
                                        <p:tav tm="100000">
                                          <p:val>
                                            <p:strVal val="#ppt_x"/>
                                          </p:val>
                                        </p:tav>
                                      </p:tavLst>
                                    </p:anim>
                                    <p:anim calcmode="lin" valueType="num">
                                      <p:cBhvr additive="base">
                                        <p:cTn id="17" dur="9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900" fill="hold"/>
                                        <p:tgtEl>
                                          <p:spTgt spid="3"/>
                                        </p:tgtEl>
                                        <p:attrNameLst>
                                          <p:attrName>ppt_x</p:attrName>
                                        </p:attrNameLst>
                                      </p:cBhvr>
                                      <p:tavLst>
                                        <p:tav tm="0">
                                          <p:val>
                                            <p:strVal val="1+#ppt_w/2"/>
                                          </p:val>
                                        </p:tav>
                                        <p:tav tm="100000">
                                          <p:val>
                                            <p:strVal val="#ppt_x"/>
                                          </p:val>
                                        </p:tav>
                                      </p:tavLst>
                                    </p:anim>
                                    <p:anim calcmode="lin" valueType="num">
                                      <p:cBhvr additive="base">
                                        <p:cTn id="21" dur="9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6300"/>
                            </p:stCondLst>
                            <p:childTnLst>
                              <p:par>
                                <p:cTn id="23" presetID="50" presetClass="entr" presetSubtype="0" decel="10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500" fill="hold"/>
                                        <p:tgtEl>
                                          <p:spTgt spid="7"/>
                                        </p:tgtEl>
                                        <p:attrNameLst>
                                          <p:attrName>ppt_w</p:attrName>
                                        </p:attrNameLst>
                                      </p:cBhvr>
                                      <p:tavLst>
                                        <p:tav tm="0">
                                          <p:val>
                                            <p:strVal val="#ppt_w+.3"/>
                                          </p:val>
                                        </p:tav>
                                        <p:tav tm="100000">
                                          <p:val>
                                            <p:strVal val="#ppt_w"/>
                                          </p:val>
                                        </p:tav>
                                      </p:tavLst>
                                    </p:anim>
                                    <p:anim calcmode="lin" valueType="num">
                                      <p:cBhvr>
                                        <p:cTn id="26" dur="1500" fill="hold"/>
                                        <p:tgtEl>
                                          <p:spTgt spid="7"/>
                                        </p:tgtEl>
                                        <p:attrNameLst>
                                          <p:attrName>ppt_h</p:attrName>
                                        </p:attrNameLst>
                                      </p:cBhvr>
                                      <p:tavLst>
                                        <p:tav tm="0">
                                          <p:val>
                                            <p:strVal val="#ppt_h"/>
                                          </p:val>
                                        </p:tav>
                                        <p:tav tm="100000">
                                          <p:val>
                                            <p:strVal val="#ppt_h"/>
                                          </p:val>
                                        </p:tav>
                                      </p:tavLst>
                                    </p:anim>
                                    <p:animEffect transition="in" filter="fade">
                                      <p:cBhvr>
                                        <p:cTn id="27" dur="1500"/>
                                        <p:tgtEl>
                                          <p:spTgt spid="7"/>
                                        </p:tgtEl>
                                      </p:cBhvr>
                                    </p:animEffect>
                                  </p:childTnLst>
                                </p:cTn>
                              </p:par>
                            </p:childTnLst>
                          </p:cTn>
                        </p:par>
                        <p:par>
                          <p:cTn id="28" fill="hold">
                            <p:stCondLst>
                              <p:cond delay="78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83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88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93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98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103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8543192" y="255103"/>
            <a:ext cx="3648808" cy="1060244"/>
          </a:xfrm>
          <a:prstGeom prst="homePlate">
            <a:avLst/>
          </a:prstGeom>
          <a:solidFill>
            <a:srgbClr val="0073B6"/>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ПРОБЛЕМНЫЕ ВОПРОСЫ</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bject 17"/>
          <p:cNvSpPr>
            <a:spLocks noChangeArrowheads="1"/>
          </p:cNvSpPr>
          <p:nvPr/>
        </p:nvSpPr>
        <p:spPr bwMode="auto">
          <a:xfrm>
            <a:off x="10636250" y="5113338"/>
            <a:ext cx="209550" cy="222250"/>
          </a:xfrm>
          <a:custGeom>
            <a:avLst/>
            <a:gdLst>
              <a:gd name="T0" fmla="*/ 0 w 245109"/>
              <a:gd name="T1" fmla="*/ 0 h 245110"/>
              <a:gd name="T2" fmla="*/ 245109 w 245109"/>
              <a:gd name="T3" fmla="*/ 245110 h 245110"/>
            </a:gdLst>
            <a:ahLst/>
            <a:cxnLst>
              <a:cxn ang="0">
                <a:pos x="244525" y="244589"/>
              </a:cxn>
              <a:cxn ang="0">
                <a:pos x="0" y="244589"/>
              </a:cxn>
              <a:cxn ang="0">
                <a:pos x="0" y="0"/>
              </a:cxn>
              <a:cxn ang="0">
                <a:pos x="244525" y="0"/>
              </a:cxn>
              <a:cxn ang="0">
                <a:pos x="244525" y="244589"/>
              </a:cxn>
            </a:cxnLst>
            <a:rect l="T0" t="T1" r="T2" b="T3"/>
            <a:pathLst>
              <a:path w="245109" h="245110">
                <a:moveTo>
                  <a:pt x="244525" y="244589"/>
                </a:moveTo>
                <a:lnTo>
                  <a:pt x="0" y="244589"/>
                </a:lnTo>
                <a:lnTo>
                  <a:pt x="0" y="0"/>
                </a:lnTo>
                <a:lnTo>
                  <a:pt x="244525" y="0"/>
                </a:lnTo>
                <a:lnTo>
                  <a:pt x="244525" y="244589"/>
                </a:lnTo>
                <a:close/>
              </a:path>
            </a:pathLst>
          </a:custGeom>
          <a:solidFill>
            <a:srgbClr val="68BD49"/>
          </a:solidFill>
          <a:ln w="9525">
            <a:noFill/>
            <a:miter lim="800000"/>
            <a:headEnd/>
            <a:tailEnd/>
          </a:ln>
        </p:spPr>
        <p:txBody>
          <a:bodyPr lIns="0" tIns="0" rIns="0" bIns="0"/>
          <a:lstStyle/>
          <a:p>
            <a:endParaRPr lang="ru-RU"/>
          </a:p>
        </p:txBody>
      </p:sp>
      <p:sp>
        <p:nvSpPr>
          <p:cNvPr id="6" name="Прямоугольник 5"/>
          <p:cNvSpPr/>
          <p:nvPr/>
        </p:nvSpPr>
        <p:spPr>
          <a:xfrm>
            <a:off x="297345" y="411785"/>
            <a:ext cx="8128617" cy="1060244"/>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участка градостроительному регламенту, установленному в пределах границ территориальной зоны</a:t>
            </a:r>
          </a:p>
        </p:txBody>
      </p:sp>
      <p:sp>
        <p:nvSpPr>
          <p:cNvPr id="7" name="Прямоугольник 6"/>
          <p:cNvSpPr/>
          <p:nvPr/>
        </p:nvSpPr>
        <p:spPr>
          <a:xfrm>
            <a:off x="297346" y="1706372"/>
            <a:ext cx="8128617" cy="1110822"/>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образуемого земельного участка предельным размерам (минимальному и максимальному), установленным градостроительным регламентом территориальной зоны</a:t>
            </a:r>
          </a:p>
        </p:txBody>
      </p:sp>
      <p:pic>
        <p:nvPicPr>
          <p:cNvPr id="15" name="Рисунок 14"/>
          <p:cNvPicPr>
            <a:picLocks noChangeAspect="1"/>
          </p:cNvPicPr>
          <p:nvPr/>
        </p:nvPicPr>
        <p:blipFill>
          <a:blip r:embed="rId2"/>
          <a:srcRect/>
          <a:stretch>
            <a:fillRect/>
          </a:stretch>
        </p:blipFill>
        <p:spPr bwMode="auto">
          <a:xfrm>
            <a:off x="8682038" y="1990725"/>
            <a:ext cx="3370262" cy="2447925"/>
          </a:xfrm>
          <a:prstGeom prst="rect">
            <a:avLst/>
          </a:prstGeom>
          <a:noFill/>
          <a:ln w="9525">
            <a:noFill/>
            <a:miter lim="800000"/>
            <a:headEnd/>
            <a:tailEnd/>
          </a:ln>
        </p:spPr>
      </p:pic>
      <p:sp>
        <p:nvSpPr>
          <p:cNvPr id="16" name="Прямоугольник 15"/>
          <p:cNvSpPr/>
          <p:nvPr/>
        </p:nvSpPr>
        <p:spPr>
          <a:xfrm>
            <a:off x="297345" y="3051537"/>
            <a:ext cx="8128617" cy="1054310"/>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согласование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схемы расположения земельного участка на кадастровом плане территории с органами исполнительной власти субъекта Российской Федерации, уполномоченным в области лесных отношений</a:t>
            </a:r>
          </a:p>
        </p:txBody>
      </p:sp>
      <p:sp>
        <p:nvSpPr>
          <p:cNvPr id="17" name="Прямоугольник 16"/>
          <p:cNvSpPr/>
          <p:nvPr/>
        </p:nvSpPr>
        <p:spPr>
          <a:xfrm>
            <a:off x="297345" y="4334171"/>
            <a:ext cx="8128617" cy="1042317"/>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наличие координат характерных точек местоположения границы земельного участка в судебном акте, использованном при подготовке межевого плана в связи с образование земельного участка</a:t>
            </a:r>
          </a:p>
        </p:txBody>
      </p:sp>
      <p:sp>
        <p:nvSpPr>
          <p:cNvPr id="18" name="Прямоугольник 17"/>
          <p:cNvSpPr/>
          <p:nvPr/>
        </p:nvSpPr>
        <p:spPr>
          <a:xfrm>
            <a:off x="297345" y="5606286"/>
            <a:ext cx="8128617" cy="1064821"/>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перераспределение земельных участков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4.16667E-7 4.44444E-6 L -0.78425 -0.62709 " pathEditMode="relative" rAng="0" ptsTypes="AA">
                                      <p:cBhvr>
                                        <p:cTn id="12" dur="2000" fill="hold"/>
                                        <p:tgtEl>
                                          <p:spTgt spid="4"/>
                                        </p:tgtEl>
                                        <p:attrNameLst>
                                          <p:attrName>ppt_x</p:attrName>
                                          <p:attrName>ppt_y</p:attrName>
                                        </p:attrNameLst>
                                      </p:cBhvr>
                                      <p:rCtr x="-39219" y="-31366"/>
                                    </p:animMotion>
                                  </p:childTnLst>
                                </p:cTn>
                              </p:par>
                              <p:par>
                                <p:cTn id="13" presetID="6" presetClass="emph" presetSubtype="0" fill="hold" grpId="1" nodeType="withEffect">
                                  <p:stCondLst>
                                    <p:cond delay="0"/>
                                  </p:stCondLst>
                                  <p:childTnLst>
                                    <p:animScale>
                                      <p:cBhvr>
                                        <p:cTn id="14" dur="2000" fill="hold"/>
                                        <p:tgtEl>
                                          <p:spTgt spid="4"/>
                                        </p:tgtEl>
                                      </p:cBhvr>
                                      <p:by x="400000" y="400000"/>
                                    </p:animScale>
                                  </p:childTnLst>
                                </p:cTn>
                              </p:par>
                              <p:par>
                                <p:cTn id="15" presetID="5"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1300"/>
                                        <p:tgtEl>
                                          <p:spTgt spid="15"/>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5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1000"/>
                                        <p:tgtEl>
                                          <p:spTgt spid="17"/>
                                        </p:tgtEl>
                                      </p:cBhvr>
                                    </p:animEffect>
                                  </p:childTnLst>
                                </p:cTn>
                              </p:par>
                            </p:childTnLst>
                          </p:cTn>
                        </p:par>
                        <p:par>
                          <p:cTn id="34" fill="hold">
                            <p:stCondLst>
                              <p:cond delay="7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8543192" y="255103"/>
            <a:ext cx="3648808" cy="1060244"/>
          </a:xfrm>
          <a:prstGeom prst="homePlate">
            <a:avLst/>
          </a:prstGeom>
          <a:solidFill>
            <a:srgbClr val="0073B6"/>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ПРОБЛЕМНЫЕ ВОПРОСЫ</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297345" y="411785"/>
            <a:ext cx="8128617" cy="1060244"/>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участка градостроительному регламенту, установленному в пределах границ территориальной зоны</a:t>
            </a:r>
          </a:p>
        </p:txBody>
      </p:sp>
      <p:sp>
        <p:nvSpPr>
          <p:cNvPr id="7" name="Прямоугольник 6"/>
          <p:cNvSpPr/>
          <p:nvPr/>
        </p:nvSpPr>
        <p:spPr>
          <a:xfrm>
            <a:off x="297346" y="1706372"/>
            <a:ext cx="8128617" cy="1110822"/>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образуемого земельного участка предельным размерам (минимальному и максимальному), установленным градостроительным регламентом территориальной зоны</a:t>
            </a:r>
          </a:p>
        </p:txBody>
      </p:sp>
      <p:pic>
        <p:nvPicPr>
          <p:cNvPr id="15" name="Рисунок 14"/>
          <p:cNvPicPr>
            <a:picLocks noChangeAspect="1"/>
          </p:cNvPicPr>
          <p:nvPr/>
        </p:nvPicPr>
        <p:blipFill>
          <a:blip r:embed="rId2"/>
          <a:srcRect/>
          <a:stretch>
            <a:fillRect/>
          </a:stretch>
        </p:blipFill>
        <p:spPr bwMode="auto">
          <a:xfrm>
            <a:off x="8682038" y="1990725"/>
            <a:ext cx="3370262" cy="2447925"/>
          </a:xfrm>
          <a:prstGeom prst="rect">
            <a:avLst/>
          </a:prstGeom>
          <a:noFill/>
          <a:ln w="9525">
            <a:noFill/>
            <a:miter lim="800000"/>
            <a:headEnd/>
            <a:tailEnd/>
          </a:ln>
        </p:spPr>
      </p:pic>
      <p:sp>
        <p:nvSpPr>
          <p:cNvPr id="16" name="Прямоугольник 15"/>
          <p:cNvSpPr/>
          <p:nvPr/>
        </p:nvSpPr>
        <p:spPr>
          <a:xfrm>
            <a:off x="297345" y="3051537"/>
            <a:ext cx="8128617" cy="1054310"/>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согласование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схемы расположения земельного участка на кадастровом плане территории с органами исполнительной власти субъекта Российской Федерации, уполномоченным в области лесных отношений</a:t>
            </a:r>
          </a:p>
        </p:txBody>
      </p:sp>
      <p:sp>
        <p:nvSpPr>
          <p:cNvPr id="17" name="Прямоугольник 16"/>
          <p:cNvSpPr/>
          <p:nvPr/>
        </p:nvSpPr>
        <p:spPr>
          <a:xfrm>
            <a:off x="297345" y="4334171"/>
            <a:ext cx="8128617" cy="1042317"/>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согласование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схемы расположения земельного участка на кадастровом плане территории с органами исполнительной власти субъекта Российской Федерации, уполномоченным в области лесных отношений</a:t>
            </a:r>
          </a:p>
        </p:txBody>
      </p:sp>
      <p:sp>
        <p:nvSpPr>
          <p:cNvPr id="18" name="Прямоугольник 17"/>
          <p:cNvSpPr/>
          <p:nvPr/>
        </p:nvSpPr>
        <p:spPr>
          <a:xfrm>
            <a:off x="297345" y="5606286"/>
            <a:ext cx="8128617" cy="1064821"/>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перераспределение земельных участков</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1100"/>
                                        <p:tgtEl>
                                          <p:spTgt spid="15"/>
                                        </p:tgtEl>
                                      </p:cBhvr>
                                    </p:animEffect>
                                    <p:set>
                                      <p:cBhvr>
                                        <p:cTn id="12" dur="1" fill="hold">
                                          <p:stCondLst>
                                            <p:cond delay="1099"/>
                                          </p:stCondLst>
                                        </p:cTn>
                                        <p:tgtEl>
                                          <p:spTgt spid="15"/>
                                        </p:tgtEl>
                                        <p:attrNameLst>
                                          <p:attrName>style.visibility</p:attrName>
                                        </p:attrNameLst>
                                      </p:cBhvr>
                                      <p:to>
                                        <p:strVal val="hidden"/>
                                      </p:to>
                                    </p:set>
                                  </p:childTnLst>
                                </p:cTn>
                              </p:par>
                            </p:childTnLst>
                          </p:cTn>
                        </p:par>
                        <p:par>
                          <p:cTn id="13" fill="hold">
                            <p:stCondLst>
                              <p:cond delay="1100"/>
                            </p:stCondLst>
                            <p:childTnLst>
                              <p:par>
                                <p:cTn id="14" presetID="42" presetClass="exit" presetSubtype="0" fill="hold" nodeType="afterEffect">
                                  <p:stCondLst>
                                    <p:cond delay="0"/>
                                  </p:stCondLst>
                                  <p:childTnLst>
                                    <p:animEffect transition="out" filter="fade">
                                      <p:cBhvr>
                                        <p:cTn id="15" dur="1000"/>
                                        <p:tgtEl>
                                          <p:spTgt spid="7"/>
                                        </p:tgtEl>
                                      </p:cBhvr>
                                    </p:animEffect>
                                    <p:anim calcmode="lin" valueType="num">
                                      <p:cBhvr>
                                        <p:cTn id="16" dur="1000"/>
                                        <p:tgtEl>
                                          <p:spTgt spid="7"/>
                                        </p:tgtEl>
                                        <p:attrNameLst>
                                          <p:attrName>ppt_x</p:attrName>
                                        </p:attrNameLst>
                                      </p:cBhvr>
                                      <p:tavLst>
                                        <p:tav tm="0">
                                          <p:val>
                                            <p:strVal val="ppt_x"/>
                                          </p:val>
                                        </p:tav>
                                        <p:tav tm="100000">
                                          <p:val>
                                            <p:strVal val="ppt_x"/>
                                          </p:val>
                                        </p:tav>
                                      </p:tavLst>
                                    </p:anim>
                                    <p:anim calcmode="lin" valueType="num">
                                      <p:cBhvr>
                                        <p:cTn id="17" dur="1000"/>
                                        <p:tgtEl>
                                          <p:spTgt spid="7"/>
                                        </p:tgtEl>
                                        <p:attrNameLst>
                                          <p:attrName>ppt_y</p:attrName>
                                        </p:attrNameLst>
                                      </p:cBhvr>
                                      <p:tavLst>
                                        <p:tav tm="0">
                                          <p:val>
                                            <p:strVal val="ppt_y"/>
                                          </p:val>
                                        </p:tav>
                                        <p:tav tm="100000">
                                          <p:val>
                                            <p:strVal val="ppt_y+.1"/>
                                          </p:val>
                                        </p:tav>
                                      </p:tavLst>
                                    </p:anim>
                                    <p:set>
                                      <p:cBhvr>
                                        <p:cTn id="18" dur="1" fill="hold">
                                          <p:stCondLst>
                                            <p:cond delay="999"/>
                                          </p:stCondLst>
                                        </p:cTn>
                                        <p:tgtEl>
                                          <p:spTgt spid="7"/>
                                        </p:tgtEl>
                                        <p:attrNameLst>
                                          <p:attrName>style.visibility</p:attrName>
                                        </p:attrNameLst>
                                      </p:cBhvr>
                                      <p:to>
                                        <p:strVal val="hidden"/>
                                      </p:to>
                                    </p:set>
                                  </p:childTnLst>
                                </p:cTn>
                              </p:par>
                            </p:childTnLst>
                          </p:cTn>
                        </p:par>
                        <p:par>
                          <p:cTn id="19" fill="hold">
                            <p:stCondLst>
                              <p:cond delay="2100"/>
                            </p:stCondLst>
                            <p:childTnLst>
                              <p:par>
                                <p:cTn id="20" presetID="42" presetClass="exit" presetSubtype="0" fill="hold" nodeType="after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par>
                          <p:cTn id="25" fill="hold">
                            <p:stCondLst>
                              <p:cond delay="3100"/>
                            </p:stCondLst>
                            <p:childTnLst>
                              <p:par>
                                <p:cTn id="26" presetID="42" presetClass="exit" presetSubtype="0" fill="hold" nodeType="afterEffect">
                                  <p:stCondLst>
                                    <p:cond delay="0"/>
                                  </p:stCondLst>
                                  <p:childTnLst>
                                    <p:animEffect transition="out" filter="fade">
                                      <p:cBhvr>
                                        <p:cTn id="27" dur="1000"/>
                                        <p:tgtEl>
                                          <p:spTgt spid="17"/>
                                        </p:tgtEl>
                                      </p:cBhvr>
                                    </p:animEffect>
                                    <p:anim calcmode="lin" valueType="num">
                                      <p:cBhvr>
                                        <p:cTn id="28" dur="1000"/>
                                        <p:tgtEl>
                                          <p:spTgt spid="17"/>
                                        </p:tgtEl>
                                        <p:attrNameLst>
                                          <p:attrName>ppt_x</p:attrName>
                                        </p:attrNameLst>
                                      </p:cBhvr>
                                      <p:tavLst>
                                        <p:tav tm="0">
                                          <p:val>
                                            <p:strVal val="ppt_x"/>
                                          </p:val>
                                        </p:tav>
                                        <p:tav tm="100000">
                                          <p:val>
                                            <p:strVal val="ppt_x"/>
                                          </p:val>
                                        </p:tav>
                                      </p:tavLst>
                                    </p:anim>
                                    <p:anim calcmode="lin" valueType="num">
                                      <p:cBhvr>
                                        <p:cTn id="29" dur="1000"/>
                                        <p:tgtEl>
                                          <p:spTgt spid="17"/>
                                        </p:tgtEl>
                                        <p:attrNameLst>
                                          <p:attrName>ppt_y</p:attrName>
                                        </p:attrNameLst>
                                      </p:cBhvr>
                                      <p:tavLst>
                                        <p:tav tm="0">
                                          <p:val>
                                            <p:strVal val="ppt_y"/>
                                          </p:val>
                                        </p:tav>
                                        <p:tav tm="100000">
                                          <p:val>
                                            <p:strVal val="ppt_y+.1"/>
                                          </p:val>
                                        </p:tav>
                                      </p:tavLst>
                                    </p:anim>
                                    <p:set>
                                      <p:cBhvr>
                                        <p:cTn id="30" dur="1" fill="hold">
                                          <p:stCondLst>
                                            <p:cond delay="999"/>
                                          </p:stCondLst>
                                        </p:cTn>
                                        <p:tgtEl>
                                          <p:spTgt spid="17"/>
                                        </p:tgtEl>
                                        <p:attrNameLst>
                                          <p:attrName>style.visibility</p:attrName>
                                        </p:attrNameLst>
                                      </p:cBhvr>
                                      <p:to>
                                        <p:strVal val="hidden"/>
                                      </p:to>
                                    </p:set>
                                  </p:childTnLst>
                                </p:cTn>
                              </p:par>
                            </p:childTnLst>
                          </p:cTn>
                        </p:par>
                        <p:par>
                          <p:cTn id="31" fill="hold">
                            <p:stCondLst>
                              <p:cond delay="4100"/>
                            </p:stCondLst>
                            <p:childTnLst>
                              <p:par>
                                <p:cTn id="32" presetID="42" presetClass="exit" presetSubtype="0" fill="hold" nodeType="afterEffect">
                                  <p:stCondLst>
                                    <p:cond delay="0"/>
                                  </p:stCondLst>
                                  <p:childTnLst>
                                    <p:animEffect transition="out" filter="fade">
                                      <p:cBhvr>
                                        <p:cTn id="33" dur="1000"/>
                                        <p:tgtEl>
                                          <p:spTgt spid="18"/>
                                        </p:tgtEl>
                                      </p:cBhvr>
                                    </p:animEffect>
                                    <p:anim calcmode="lin" valueType="num">
                                      <p:cBhvr>
                                        <p:cTn id="34" dur="1000"/>
                                        <p:tgtEl>
                                          <p:spTgt spid="18"/>
                                        </p:tgtEl>
                                        <p:attrNameLst>
                                          <p:attrName>ppt_x</p:attrName>
                                        </p:attrNameLst>
                                      </p:cBhvr>
                                      <p:tavLst>
                                        <p:tav tm="0">
                                          <p:val>
                                            <p:strVal val="ppt_x"/>
                                          </p:val>
                                        </p:tav>
                                        <p:tav tm="100000">
                                          <p:val>
                                            <p:strVal val="ppt_x"/>
                                          </p:val>
                                        </p:tav>
                                      </p:tavLst>
                                    </p:anim>
                                    <p:anim calcmode="lin" valueType="num">
                                      <p:cBhvr>
                                        <p:cTn id="35" dur="1000"/>
                                        <p:tgtEl>
                                          <p:spTgt spid="18"/>
                                        </p:tgtEl>
                                        <p:attrNameLst>
                                          <p:attrName>ppt_y</p:attrName>
                                        </p:attrNameLst>
                                      </p:cBhvr>
                                      <p:tavLst>
                                        <p:tav tm="0">
                                          <p:val>
                                            <p:strVal val="ppt_y"/>
                                          </p:val>
                                        </p:tav>
                                        <p:tav tm="100000">
                                          <p:val>
                                            <p:strVal val="ppt_y+.1"/>
                                          </p:val>
                                        </p:tav>
                                      </p:tavLst>
                                    </p:anim>
                                    <p:set>
                                      <p:cBhvr>
                                        <p:cTn id="36"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97345" y="411785"/>
            <a:ext cx="8128617" cy="1060244"/>
          </a:xfrm>
          <a:prstGeom prst="rect">
            <a:avLst/>
          </a:prstGeom>
          <a:solidFill>
            <a:srgbClr val="68BD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соответствие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участка градостроительному регламенту, установленному в пределах границ территориальной зоны</a:t>
            </a:r>
          </a:p>
        </p:txBody>
      </p:sp>
      <p:sp>
        <p:nvSpPr>
          <p:cNvPr id="9"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0" name="Rectangle 9"/>
          <p:cNvSpPr>
            <a:spLocks noChangeArrowheads="1"/>
          </p:cNvSpPr>
          <p:nvPr/>
        </p:nvSpPr>
        <p:spPr bwMode="auto">
          <a:xfrm>
            <a:off x="0" y="0"/>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оответствие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a:t>
            </a:r>
            <a:endPar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участка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градостроительному регламенту,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установленному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пределах</a:t>
            </a: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территориальной зоны</a:t>
            </a:r>
            <a:endParaRPr lang="en-US" altLang="ru-RU" b="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548313" y="2119313"/>
            <a:ext cx="4070350" cy="923925"/>
          </a:xfrm>
          <a:prstGeom prst="rect">
            <a:avLst/>
          </a:prstGeom>
          <a:noFill/>
        </p:spPr>
        <p:txBody>
          <a:bodyPr>
            <a:spAutoFit/>
          </a:bodyPr>
          <a:lstStyle/>
          <a:p>
            <a:pPr algn="ctr" fontAlgn="auto">
              <a:spcBef>
                <a:spcPts val="0"/>
              </a:spcBef>
              <a:spcAft>
                <a:spcPts val="0"/>
              </a:spcAft>
              <a:defRPr/>
            </a:pPr>
            <a:r>
              <a:rPr lang="ru-RU" b="1" dirty="0">
                <a:solidFill>
                  <a:srgbClr val="FF0000"/>
                </a:solidFill>
                <a:effectLst>
                  <a:outerShdw blurRad="38100" dist="38100" dir="2700000" algn="tl">
                    <a:srgbClr val="000000">
                      <a:alpha val="43137"/>
                    </a:srgbClr>
                  </a:outerShdw>
                </a:effectLst>
                <a:latin typeface="Arial Narrow" panose="020B0606020202030204" pitchFamily="34" charset="0"/>
              </a:rPr>
              <a:t>градостроительному регламенту территориальной зоны в границах которой расположен образуемый ЗУ</a:t>
            </a:r>
            <a:endParaRPr lang="ru-RU"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5548313" y="3268663"/>
            <a:ext cx="4686300" cy="2246312"/>
          </a:xfrm>
          <a:prstGeom prst="rect">
            <a:avLst/>
          </a:prstGeom>
          <a:noFill/>
        </p:spPr>
        <p:txBody>
          <a:bodyPr>
            <a:spAutoFit/>
          </a:bodyPr>
          <a:lstStyle/>
          <a:p>
            <a:pPr fontAlgn="auto">
              <a:spcBef>
                <a:spcPts val="0"/>
              </a:spcBef>
              <a:spcAft>
                <a:spcPts val="0"/>
              </a:spcAft>
              <a:defRPr/>
            </a:pPr>
            <a:r>
              <a:rPr lang="ru-RU" sz="2000" u="sng" dirty="0">
                <a:latin typeface="Arial Narrow" panose="020B0606020202030204" pitchFamily="34" charset="0"/>
              </a:rPr>
              <a:t>в исключительных </a:t>
            </a:r>
            <a:r>
              <a:rPr lang="ru-RU" sz="2000" u="sng" dirty="0">
                <a:latin typeface="Arial Narrow" panose="020B0606020202030204" pitchFamily="34" charset="0"/>
              </a:rPr>
              <a:t>случаях</a:t>
            </a:r>
            <a:r>
              <a:rPr lang="ru-RU" sz="2000" dirty="0">
                <a:latin typeface="Arial Narrow" panose="020B0606020202030204" pitchFamily="34" charset="0"/>
              </a:rPr>
              <a:t>, </a:t>
            </a:r>
            <a:r>
              <a:rPr lang="ru-RU" sz="2000" dirty="0">
                <a:latin typeface="Arial Narrow" panose="020B0606020202030204" pitchFamily="34" charset="0"/>
              </a:rPr>
              <a:t>предусмотренных </a:t>
            </a:r>
            <a:r>
              <a:rPr lang="ru-RU" sz="2000" dirty="0">
                <a:latin typeface="Arial Narrow" panose="020B0606020202030204" pitchFamily="34" charset="0"/>
              </a:rPr>
              <a:t>ч. </a:t>
            </a:r>
            <a:r>
              <a:rPr lang="ru-RU" sz="2000" dirty="0">
                <a:latin typeface="Arial Narrow" panose="020B0606020202030204" pitchFamily="34" charset="0"/>
              </a:rPr>
              <a:t>4, 6 ст. 36 Градостроительного </a:t>
            </a:r>
            <a:r>
              <a:rPr lang="ru-RU" sz="2000" dirty="0">
                <a:latin typeface="Arial Narrow" panose="020B0606020202030204" pitchFamily="34" charset="0"/>
              </a:rPr>
              <a:t>кодекса:</a:t>
            </a:r>
          </a:p>
          <a:p>
            <a:pPr marL="285750" indent="-285750" fontAlgn="auto">
              <a:spcBef>
                <a:spcPts val="0"/>
              </a:spcBef>
              <a:spcAft>
                <a:spcPts val="0"/>
              </a:spcAft>
              <a:buFontTx/>
              <a:buChar char="-"/>
              <a:defRPr/>
            </a:pPr>
            <a:r>
              <a:rPr lang="ru-RU" sz="2000" dirty="0">
                <a:latin typeface="Arial Narrow" panose="020B0606020202030204" pitchFamily="34" charset="0"/>
              </a:rPr>
              <a:t>решению </a:t>
            </a:r>
            <a:r>
              <a:rPr lang="ru-RU" sz="2000" dirty="0">
                <a:latin typeface="Arial Narrow" panose="020B0606020202030204" pitchFamily="34" charset="0"/>
              </a:rPr>
              <a:t>ОГВ или </a:t>
            </a:r>
            <a:r>
              <a:rPr lang="ru-RU" sz="2000" dirty="0">
                <a:latin typeface="Arial Narrow" panose="020B0606020202030204" pitchFamily="34" charset="0"/>
              </a:rPr>
              <a:t>ОМС, подготовленному в соответствии с Классификатором;</a:t>
            </a:r>
          </a:p>
          <a:p>
            <a:pPr marL="285750" indent="-285750" fontAlgn="auto">
              <a:spcBef>
                <a:spcPts val="0"/>
              </a:spcBef>
              <a:spcAft>
                <a:spcPts val="0"/>
              </a:spcAft>
              <a:buFontTx/>
              <a:buChar char="-"/>
              <a:defRPr/>
            </a:pPr>
            <a:r>
              <a:rPr lang="ru-RU" sz="2000" dirty="0">
                <a:latin typeface="Arial Narrow" panose="020B0606020202030204" pitchFamily="34" charset="0"/>
              </a:rPr>
              <a:t> </a:t>
            </a:r>
            <a:r>
              <a:rPr lang="ru-RU" sz="2000" dirty="0">
                <a:latin typeface="Arial Narrow" panose="020B0606020202030204" pitchFamily="34" charset="0"/>
              </a:rPr>
              <a:t>сведениям ЕГРН о виде (видах) разрешенного использования исходного земельного участка</a:t>
            </a:r>
          </a:p>
        </p:txBody>
      </p:sp>
      <p:sp>
        <p:nvSpPr>
          <p:cNvPr id="11" name="TextBox 10"/>
          <p:cNvSpPr txBox="1">
            <a:spLocks noChangeArrowheads="1"/>
          </p:cNvSpPr>
          <p:nvPr/>
        </p:nvSpPr>
        <p:spPr bwMode="auto">
          <a:xfrm>
            <a:off x="296863" y="3759200"/>
            <a:ext cx="4010025" cy="984250"/>
          </a:xfrm>
          <a:prstGeom prst="rect">
            <a:avLst/>
          </a:prstGeom>
          <a:noFill/>
          <a:ln w="9525">
            <a:noFill/>
            <a:miter lim="800000"/>
            <a:headEnd/>
            <a:tailEnd/>
          </a:ln>
        </p:spPr>
        <p:txBody>
          <a:bodyPr>
            <a:spAutoFit/>
          </a:bodyPr>
          <a:lstStyle/>
          <a:p>
            <a:pPr algn="just"/>
            <a:r>
              <a:rPr lang="ru-RU" sz="1000">
                <a:latin typeface="Times New Roman" pitchFamily="18" charset="0"/>
                <a:cs typeface="Times New Roman" pitchFamily="18" charset="0"/>
              </a:rPr>
              <a:t>(ст. 36 Градостроительного кодекса РФ, ст. 7 Земельного кодекса РФ, Классификатор, утв. Приказ Минэкономразвития России от 01.09. 2014 г. N 540, п. 51 приложения №2 к Приказу Минэкономразвития России от 08.12.2015 N 921)</a:t>
            </a:r>
          </a:p>
          <a:p>
            <a:endParaRPr lang="ru-RU">
              <a:latin typeface="Calibri" pitchFamily="34" charset="0"/>
            </a:endParaRPr>
          </a:p>
        </p:txBody>
      </p:sp>
      <p:sp>
        <p:nvSpPr>
          <p:cNvPr id="12" name="Стрелка вправо 11"/>
          <p:cNvSpPr/>
          <p:nvPr/>
        </p:nvSpPr>
        <p:spPr>
          <a:xfrm>
            <a:off x="3245030" y="2623575"/>
            <a:ext cx="2233246" cy="662625"/>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effectLst>
                  <a:outerShdw blurRad="38100" dist="38100" dir="2700000" algn="tl">
                    <a:srgbClr val="000000">
                      <a:alpha val="43137"/>
                    </a:srgbClr>
                  </a:outerShdw>
                </a:effectLst>
                <a:latin typeface="Arial Narrow" panose="020B0606020202030204" pitchFamily="34" charset="0"/>
              </a:rPr>
              <a:t>соответствует</a:t>
            </a:r>
          </a:p>
        </p:txBody>
      </p:sp>
      <p:sp>
        <p:nvSpPr>
          <p:cNvPr id="14" name="TextBox 13"/>
          <p:cNvSpPr txBox="1">
            <a:spLocks noChangeArrowheads="1"/>
          </p:cNvSpPr>
          <p:nvPr/>
        </p:nvSpPr>
        <p:spPr bwMode="auto">
          <a:xfrm>
            <a:off x="9732963" y="1843088"/>
            <a:ext cx="2295525" cy="708025"/>
          </a:xfrm>
          <a:prstGeom prst="rect">
            <a:avLst/>
          </a:prstGeom>
          <a:noFill/>
          <a:ln w="9525">
            <a:noFill/>
            <a:miter lim="800000"/>
            <a:headEnd/>
            <a:tailEnd/>
          </a:ln>
        </p:spPr>
        <p:txBody>
          <a:bodyPr>
            <a:spAutoFit/>
          </a:bodyPr>
          <a:lstStyle/>
          <a:p>
            <a:pPr algn="just"/>
            <a:r>
              <a:rPr lang="ru-RU" sz="1000">
                <a:latin typeface="Times New Roman" pitchFamily="18" charset="0"/>
                <a:cs typeface="Times New Roman" pitchFamily="18" charset="0"/>
              </a:rPr>
              <a:t>* До 01.01.2020 г. наименование вида разрешенного использования в градостроительном регламенте может отличаться от Классификатора</a:t>
            </a:r>
          </a:p>
        </p:txBody>
      </p:sp>
      <p:sp>
        <p:nvSpPr>
          <p:cNvPr id="16" name="TextBox 15"/>
          <p:cNvSpPr txBox="1"/>
          <p:nvPr/>
        </p:nvSpPr>
        <p:spPr>
          <a:xfrm>
            <a:off x="10242550" y="3394075"/>
            <a:ext cx="1793875" cy="2216150"/>
          </a:xfrm>
          <a:prstGeom prst="rect">
            <a:avLst/>
          </a:prstGeom>
          <a:noFill/>
        </p:spPr>
        <p:txBody>
          <a:bodyPr>
            <a:spAutoFit/>
          </a:bodyPr>
          <a:lstStyle/>
          <a:p>
            <a:pPr fontAlgn="auto">
              <a:spcBef>
                <a:spcPts val="0"/>
              </a:spcBef>
              <a:spcAft>
                <a:spcPts val="0"/>
              </a:spcAft>
              <a:defRPr/>
            </a:pPr>
            <a:r>
              <a:rPr lang="ru-RU" sz="1000" dirty="0">
                <a:latin typeface="+mn-lt"/>
              </a:rPr>
              <a:t>Исключительные случае когда:</a:t>
            </a:r>
          </a:p>
          <a:p>
            <a:pPr marL="285750" indent="-285750" fontAlgn="auto">
              <a:spcBef>
                <a:spcPts val="0"/>
              </a:spcBef>
              <a:spcAft>
                <a:spcPts val="0"/>
              </a:spcAft>
              <a:buFontTx/>
              <a:buChar char="-"/>
              <a:defRPr/>
            </a:pPr>
            <a:r>
              <a:rPr lang="ru-RU" sz="1000" dirty="0">
                <a:latin typeface="+mn-lt"/>
              </a:rPr>
              <a:t>действие </a:t>
            </a:r>
            <a:r>
              <a:rPr lang="ru-RU" sz="1000" dirty="0">
                <a:latin typeface="+mn-lt"/>
              </a:rPr>
              <a:t>градостроительного регламента не распространяется на земельные </a:t>
            </a:r>
            <a:r>
              <a:rPr lang="ru-RU" sz="1000" dirty="0">
                <a:latin typeface="+mn-lt"/>
              </a:rPr>
              <a:t>участки (ч. 4 ст. 36 </a:t>
            </a:r>
            <a:r>
              <a:rPr lang="ru-RU" sz="1000" dirty="0" err="1">
                <a:latin typeface="+mn-lt"/>
              </a:rPr>
              <a:t>ГрадК</a:t>
            </a:r>
            <a:r>
              <a:rPr lang="ru-RU" sz="1000" dirty="0">
                <a:latin typeface="+mn-lt"/>
              </a:rPr>
              <a:t> РФ);</a:t>
            </a:r>
          </a:p>
          <a:p>
            <a:pPr marL="285750" indent="-285750" fontAlgn="auto">
              <a:spcBef>
                <a:spcPts val="0"/>
              </a:spcBef>
              <a:spcAft>
                <a:spcPts val="0"/>
              </a:spcAft>
              <a:buFontTx/>
              <a:buChar char="-"/>
              <a:defRPr/>
            </a:pPr>
            <a:r>
              <a:rPr lang="ru-RU" sz="1000" dirty="0">
                <a:latin typeface="+mn-lt"/>
              </a:rPr>
              <a:t>Градостроительные регламенты не устанавливаются (ч. 6 ст. 36 </a:t>
            </a:r>
            <a:r>
              <a:rPr lang="ru-RU" sz="1000" dirty="0" err="1">
                <a:latin typeface="+mn-lt"/>
              </a:rPr>
              <a:t>ГрадК</a:t>
            </a:r>
            <a:r>
              <a:rPr lang="ru-RU" sz="1000" dirty="0">
                <a:latin typeface="+mn-lt"/>
              </a:rPr>
              <a:t> РФ)</a:t>
            </a:r>
          </a:p>
          <a:p>
            <a:pPr marL="285750" indent="-285750" fontAlgn="auto">
              <a:spcBef>
                <a:spcPts val="0"/>
              </a:spcBef>
              <a:spcAft>
                <a:spcPts val="0"/>
              </a:spcAft>
              <a:buFontTx/>
              <a:buChar char="-"/>
              <a:defRPr/>
            </a:pPr>
            <a:endParaRPr lang="ru-RU" dirty="0">
              <a:latin typeface="+mn-lt"/>
            </a:endParaRPr>
          </a:p>
        </p:txBody>
      </p:sp>
      <p:sp>
        <p:nvSpPr>
          <p:cNvPr id="2" name="Скругленный прямоугольник 1"/>
          <p:cNvSpPr/>
          <p:nvPr/>
        </p:nvSpPr>
        <p:spPr>
          <a:xfrm>
            <a:off x="510048" y="1934768"/>
            <a:ext cx="2949678" cy="1330084"/>
          </a:xfrm>
          <a:prstGeom prst="roundRect">
            <a:avLst/>
          </a:prstGeom>
          <a:solidFill>
            <a:srgbClr val="0073B6"/>
          </a:solidFill>
          <a:effectLst>
            <a:outerShdw blurRad="76200" dist="12700" dir="8100000" sy="-23000" kx="800400" algn="br" rotWithShape="0">
              <a:prstClr val="black">
                <a:alpha val="20000"/>
              </a:prstClr>
            </a:outerShdw>
            <a:softEdge rad="31750"/>
          </a:effectLst>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Narrow" panose="020B0606020202030204" pitchFamily="34" charset="0"/>
              </a:rPr>
              <a:t>Вид разрешенного использования образуемого земельного участка</a:t>
            </a:r>
          </a:p>
        </p:txBody>
      </p:sp>
      <p:pic>
        <p:nvPicPr>
          <p:cNvPr id="3" name="Рисунок 2"/>
          <p:cNvPicPr>
            <a:picLocks noChangeAspect="1"/>
          </p:cNvPicPr>
          <p:nvPr/>
        </p:nvPicPr>
        <p:blipFill>
          <a:blip r:embed="rId2"/>
          <a:srcRect l="10504" t="10135" r="11057" b="9846"/>
          <a:stretch>
            <a:fillRect/>
          </a:stretch>
        </p:blipFill>
        <p:spPr bwMode="auto">
          <a:xfrm>
            <a:off x="0" y="5364163"/>
            <a:ext cx="1465263" cy="1493837"/>
          </a:xfrm>
          <a:prstGeom prst="rect">
            <a:avLst/>
          </a:prstGeom>
          <a:noFill/>
          <a:ln w="9525">
            <a:noFill/>
            <a:miter lim="800000"/>
            <a:headEnd/>
            <a:tailEnd/>
          </a:ln>
        </p:spPr>
      </p:pic>
      <p:sp>
        <p:nvSpPr>
          <p:cNvPr id="8" name="Параллелограмм 7"/>
          <p:cNvSpPr/>
          <p:nvPr/>
        </p:nvSpPr>
        <p:spPr>
          <a:xfrm>
            <a:off x="1602657" y="5740605"/>
            <a:ext cx="10255046" cy="892332"/>
          </a:xfrm>
          <a:prstGeom prst="parallelogram">
            <a:avLst/>
          </a:prstGeom>
          <a:solidFill>
            <a:srgbClr val="6FB1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Указанные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выше требования распространяются и на случаи образования земельных участков в результате раздела, перераспределения,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объединения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 в </a:t>
            </a:r>
            <a:r>
              <a:rPr lang="ru-RU" sz="2000" dirty="0" err="1">
                <a:solidFill>
                  <a:schemeClr val="bg1"/>
                </a:solidFill>
                <a:effectLst>
                  <a:outerShdw blurRad="38100" dist="38100" dir="2700000" algn="tl">
                    <a:srgbClr val="000000">
                      <a:alpha val="43137"/>
                    </a:srgbClr>
                  </a:outerShdw>
                </a:effectLst>
                <a:latin typeface="Arial Narrow" panose="020B0606020202030204" pitchFamily="34" charset="0"/>
              </a:rPr>
              <a:t>т.ч</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 земельных участков, находящихся в частной собственности)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9167E-6 1.48148E-6 L 0.13021 -0.05833 " pathEditMode="relative" rAng="0" ptsTypes="AA">
                                      <p:cBhvr>
                                        <p:cTn id="6" dur="2000" fill="hold"/>
                                        <p:tgtEl>
                                          <p:spTgt spid="6"/>
                                        </p:tgtEl>
                                        <p:attrNameLst>
                                          <p:attrName>ppt_x</p:attrName>
                                          <p:attrName>ppt_y</p:attrName>
                                        </p:attrNameLst>
                                      </p:cBhvr>
                                      <p:rCtr x="6510" y="-2917"/>
                                    </p:animMotion>
                                  </p:childTnLst>
                                </p:cTn>
                              </p:par>
                              <p:par>
                                <p:cTn id="7" presetID="10" presetClass="exit" presetSubtype="0" fill="hold" nodeType="withEffect">
                                  <p:stCondLst>
                                    <p:cond delay="1400"/>
                                  </p:stCondLst>
                                  <p:childTnLst>
                                    <p:animEffect transition="out" filter="fade">
                                      <p:cBhvr>
                                        <p:cTn id="8" dur="600"/>
                                        <p:tgtEl>
                                          <p:spTgt spid="6"/>
                                        </p:tgtEl>
                                      </p:cBhvr>
                                    </p:animEffect>
                                    <p:set>
                                      <p:cBhvr>
                                        <p:cTn id="9" dur="1" fill="hold">
                                          <p:stCondLst>
                                            <p:cond delay="599"/>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5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p:stCondLst>
                              <p:cond delay="35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500"/>
                            </p:stCondLst>
                            <p:childTnLst>
                              <p:par>
                                <p:cTn id="50" presetID="53" presetClass="entr" presetSubtype="16" fill="hold" nodeType="afterEffect">
                                  <p:stCondLst>
                                    <p:cond delay="70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6700"/>
                            </p:stCondLst>
                            <p:childTnLst>
                              <p:par>
                                <p:cTn id="56" presetID="22" presetClass="entr" presetSubtype="8" fill="hold" nodeType="afterEffect">
                                  <p:stCondLst>
                                    <p:cond delay="1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7" grpId="0"/>
      <p:bldP spid="11"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0" name="Rectangle 9"/>
          <p:cNvSpPr>
            <a:spLocks noChangeArrowheads="1"/>
          </p:cNvSpPr>
          <p:nvPr/>
        </p:nvSpPr>
        <p:spPr bwMode="auto">
          <a:xfrm>
            <a:off x="0" y="-14288"/>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оответствие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a:t>
            </a:r>
            <a:endPar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участка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градостроительному регламенту,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установленному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пределах</a:t>
            </a: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территориальной зоны</a:t>
            </a:r>
            <a:endParaRPr lang="en-US" altLang="ru-RU" b="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548313" y="2119313"/>
            <a:ext cx="4070350" cy="923925"/>
          </a:xfrm>
          <a:prstGeom prst="rect">
            <a:avLst/>
          </a:prstGeom>
          <a:noFill/>
        </p:spPr>
        <p:txBody>
          <a:bodyPr>
            <a:spAutoFit/>
          </a:bodyPr>
          <a:lstStyle/>
          <a:p>
            <a:pPr algn="ctr" fontAlgn="auto">
              <a:spcBef>
                <a:spcPts val="0"/>
              </a:spcBef>
              <a:spcAft>
                <a:spcPts val="0"/>
              </a:spcAft>
              <a:defRPr/>
            </a:pPr>
            <a:r>
              <a:rPr lang="ru-RU" b="1" dirty="0">
                <a:solidFill>
                  <a:srgbClr val="FF0000"/>
                </a:solidFill>
                <a:effectLst>
                  <a:outerShdw blurRad="38100" dist="38100" dir="2700000" algn="tl">
                    <a:srgbClr val="000000">
                      <a:alpha val="43137"/>
                    </a:srgbClr>
                  </a:outerShdw>
                </a:effectLst>
                <a:latin typeface="Arial Narrow" panose="020B0606020202030204" pitchFamily="34" charset="0"/>
              </a:rPr>
              <a:t>градостроительному регламенту территориальной зоны в границах которой расположен образуемый ЗУ</a:t>
            </a:r>
            <a:endParaRPr lang="ru-RU"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5548313" y="3268663"/>
            <a:ext cx="4686300" cy="2246312"/>
          </a:xfrm>
          <a:prstGeom prst="rect">
            <a:avLst/>
          </a:prstGeom>
          <a:noFill/>
        </p:spPr>
        <p:txBody>
          <a:bodyPr>
            <a:spAutoFit/>
          </a:bodyPr>
          <a:lstStyle/>
          <a:p>
            <a:pPr fontAlgn="auto">
              <a:spcBef>
                <a:spcPts val="0"/>
              </a:spcBef>
              <a:spcAft>
                <a:spcPts val="0"/>
              </a:spcAft>
              <a:defRPr/>
            </a:pPr>
            <a:r>
              <a:rPr lang="ru-RU" sz="2000" u="sng" dirty="0">
                <a:latin typeface="Arial Narrow" panose="020B0606020202030204" pitchFamily="34" charset="0"/>
              </a:rPr>
              <a:t>в исключительных </a:t>
            </a:r>
            <a:r>
              <a:rPr lang="ru-RU" sz="2000" u="sng" dirty="0">
                <a:latin typeface="Arial Narrow" panose="020B0606020202030204" pitchFamily="34" charset="0"/>
              </a:rPr>
              <a:t>случаях</a:t>
            </a:r>
            <a:r>
              <a:rPr lang="ru-RU" sz="2000" dirty="0">
                <a:latin typeface="Arial Narrow" panose="020B0606020202030204" pitchFamily="34" charset="0"/>
              </a:rPr>
              <a:t>, </a:t>
            </a:r>
            <a:r>
              <a:rPr lang="ru-RU" sz="2000" dirty="0">
                <a:latin typeface="Arial Narrow" panose="020B0606020202030204" pitchFamily="34" charset="0"/>
              </a:rPr>
              <a:t>предусмотренных </a:t>
            </a:r>
            <a:r>
              <a:rPr lang="ru-RU" sz="2000" dirty="0">
                <a:latin typeface="Arial Narrow" panose="020B0606020202030204" pitchFamily="34" charset="0"/>
              </a:rPr>
              <a:t>ч. </a:t>
            </a:r>
            <a:r>
              <a:rPr lang="ru-RU" sz="2000" dirty="0">
                <a:latin typeface="Arial Narrow" panose="020B0606020202030204" pitchFamily="34" charset="0"/>
              </a:rPr>
              <a:t>4, 6 ст. 36 Градостроительного </a:t>
            </a:r>
            <a:r>
              <a:rPr lang="ru-RU" sz="2000" dirty="0">
                <a:latin typeface="Arial Narrow" panose="020B0606020202030204" pitchFamily="34" charset="0"/>
              </a:rPr>
              <a:t>кодекса:</a:t>
            </a:r>
          </a:p>
          <a:p>
            <a:pPr marL="285750" indent="-285750" fontAlgn="auto">
              <a:spcBef>
                <a:spcPts val="0"/>
              </a:spcBef>
              <a:spcAft>
                <a:spcPts val="0"/>
              </a:spcAft>
              <a:buFontTx/>
              <a:buChar char="-"/>
              <a:defRPr/>
            </a:pPr>
            <a:r>
              <a:rPr lang="ru-RU" sz="2000" dirty="0">
                <a:latin typeface="Arial Narrow" panose="020B0606020202030204" pitchFamily="34" charset="0"/>
              </a:rPr>
              <a:t>решению </a:t>
            </a:r>
            <a:r>
              <a:rPr lang="ru-RU" sz="2000" dirty="0">
                <a:latin typeface="Arial Narrow" panose="020B0606020202030204" pitchFamily="34" charset="0"/>
              </a:rPr>
              <a:t>ОГВ или </a:t>
            </a:r>
            <a:r>
              <a:rPr lang="ru-RU" sz="2000" dirty="0">
                <a:latin typeface="Arial Narrow" panose="020B0606020202030204" pitchFamily="34" charset="0"/>
              </a:rPr>
              <a:t>ОМС, подготовленному в соответствии с Классификатором;</a:t>
            </a:r>
          </a:p>
          <a:p>
            <a:pPr marL="285750" indent="-285750" fontAlgn="auto">
              <a:spcBef>
                <a:spcPts val="0"/>
              </a:spcBef>
              <a:spcAft>
                <a:spcPts val="0"/>
              </a:spcAft>
              <a:buFontTx/>
              <a:buChar char="-"/>
              <a:defRPr/>
            </a:pPr>
            <a:r>
              <a:rPr lang="ru-RU" sz="2000" dirty="0">
                <a:latin typeface="Arial Narrow" panose="020B0606020202030204" pitchFamily="34" charset="0"/>
              </a:rPr>
              <a:t> </a:t>
            </a:r>
            <a:r>
              <a:rPr lang="ru-RU" sz="2000" dirty="0">
                <a:latin typeface="Arial Narrow" panose="020B0606020202030204" pitchFamily="34" charset="0"/>
              </a:rPr>
              <a:t>сведениям ЕГРН о виде (видах) разрешенного использования исходного земельного участка</a:t>
            </a:r>
          </a:p>
        </p:txBody>
      </p:sp>
      <p:sp>
        <p:nvSpPr>
          <p:cNvPr id="11" name="TextBox 10"/>
          <p:cNvSpPr txBox="1">
            <a:spLocks noChangeArrowheads="1"/>
          </p:cNvSpPr>
          <p:nvPr/>
        </p:nvSpPr>
        <p:spPr bwMode="auto">
          <a:xfrm>
            <a:off x="296863" y="3759200"/>
            <a:ext cx="4010025" cy="1558925"/>
          </a:xfrm>
          <a:prstGeom prst="rect">
            <a:avLst/>
          </a:prstGeom>
          <a:noFill/>
          <a:ln w="9525">
            <a:noFill/>
            <a:miter lim="800000"/>
            <a:headEnd/>
            <a:tailEnd/>
          </a:ln>
        </p:spPr>
        <p:txBody>
          <a:bodyPr>
            <a:spAutoFit/>
          </a:bodyPr>
          <a:lstStyle/>
          <a:p>
            <a:r>
              <a:rPr lang="ru-RU" sz="1600">
                <a:latin typeface="Calibri" pitchFamily="34" charset="0"/>
              </a:rPr>
              <a:t>(ст. 36 Градостроительного кодекса РФ, ст. 7 Земельного кодекса РФ, Классификатор, утв. Приказ Минэкономразвития России от 01.09. 2014 г. N 540, п. 51 приложения №2 к Приказу Минэкономразвития России от 08.12.2015 N 921)</a:t>
            </a:r>
          </a:p>
        </p:txBody>
      </p:sp>
      <p:sp>
        <p:nvSpPr>
          <p:cNvPr id="12" name="Стрелка вправо 11"/>
          <p:cNvSpPr/>
          <p:nvPr/>
        </p:nvSpPr>
        <p:spPr>
          <a:xfrm>
            <a:off x="3245030" y="2623575"/>
            <a:ext cx="2233246" cy="662625"/>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effectLst>
                  <a:outerShdw blurRad="38100" dist="38100" dir="2700000" algn="tl">
                    <a:srgbClr val="000000">
                      <a:alpha val="43137"/>
                    </a:srgbClr>
                  </a:outerShdw>
                </a:effectLst>
                <a:latin typeface="Arial Narrow" panose="020B0606020202030204" pitchFamily="34" charset="0"/>
              </a:rPr>
              <a:t>соответствует</a:t>
            </a:r>
          </a:p>
        </p:txBody>
      </p:sp>
      <p:sp>
        <p:nvSpPr>
          <p:cNvPr id="14" name="TextBox 13"/>
          <p:cNvSpPr txBox="1">
            <a:spLocks noChangeArrowheads="1"/>
          </p:cNvSpPr>
          <p:nvPr/>
        </p:nvSpPr>
        <p:spPr bwMode="auto">
          <a:xfrm>
            <a:off x="9732963" y="1843088"/>
            <a:ext cx="2295525" cy="708025"/>
          </a:xfrm>
          <a:prstGeom prst="rect">
            <a:avLst/>
          </a:prstGeom>
          <a:noFill/>
          <a:ln w="9525">
            <a:noFill/>
            <a:miter lim="800000"/>
            <a:headEnd/>
            <a:tailEnd/>
          </a:ln>
        </p:spPr>
        <p:txBody>
          <a:bodyPr>
            <a:spAutoFit/>
          </a:bodyPr>
          <a:lstStyle/>
          <a:p>
            <a:r>
              <a:rPr lang="ru-RU" sz="1000">
                <a:latin typeface="Calibri" pitchFamily="34" charset="0"/>
              </a:rPr>
              <a:t>* До 01.01.2020 г. наименование вида разрешенного использования в градостроительном регламенте может отличаться от Классификатора</a:t>
            </a:r>
          </a:p>
        </p:txBody>
      </p:sp>
      <p:sp>
        <p:nvSpPr>
          <p:cNvPr id="16" name="TextBox 15"/>
          <p:cNvSpPr txBox="1"/>
          <p:nvPr/>
        </p:nvSpPr>
        <p:spPr>
          <a:xfrm>
            <a:off x="10242550" y="3394075"/>
            <a:ext cx="1793875" cy="2216150"/>
          </a:xfrm>
          <a:prstGeom prst="rect">
            <a:avLst/>
          </a:prstGeom>
          <a:noFill/>
        </p:spPr>
        <p:txBody>
          <a:bodyPr>
            <a:spAutoFit/>
          </a:bodyPr>
          <a:lstStyle/>
          <a:p>
            <a:pPr fontAlgn="auto">
              <a:spcBef>
                <a:spcPts val="0"/>
              </a:spcBef>
              <a:spcAft>
                <a:spcPts val="0"/>
              </a:spcAft>
              <a:defRPr/>
            </a:pPr>
            <a:r>
              <a:rPr lang="ru-RU" sz="1000" dirty="0">
                <a:latin typeface="+mn-lt"/>
              </a:rPr>
              <a:t>Исключительные случае когда:</a:t>
            </a:r>
          </a:p>
          <a:p>
            <a:pPr marL="285750" indent="-285750" fontAlgn="auto">
              <a:spcBef>
                <a:spcPts val="0"/>
              </a:spcBef>
              <a:spcAft>
                <a:spcPts val="0"/>
              </a:spcAft>
              <a:buFontTx/>
              <a:buChar char="-"/>
              <a:defRPr/>
            </a:pPr>
            <a:r>
              <a:rPr lang="ru-RU" sz="1000" dirty="0">
                <a:latin typeface="+mn-lt"/>
              </a:rPr>
              <a:t>действие </a:t>
            </a:r>
            <a:r>
              <a:rPr lang="ru-RU" sz="1000" dirty="0">
                <a:latin typeface="+mn-lt"/>
              </a:rPr>
              <a:t>градостроительного регламента не распространяется на земельные </a:t>
            </a:r>
            <a:r>
              <a:rPr lang="ru-RU" sz="1000" dirty="0">
                <a:latin typeface="+mn-lt"/>
              </a:rPr>
              <a:t>участки (ч. 4 ст. 36 </a:t>
            </a:r>
            <a:r>
              <a:rPr lang="ru-RU" sz="1000" dirty="0" err="1">
                <a:latin typeface="+mn-lt"/>
              </a:rPr>
              <a:t>ГрадК</a:t>
            </a:r>
            <a:r>
              <a:rPr lang="ru-RU" sz="1000" dirty="0">
                <a:latin typeface="+mn-lt"/>
              </a:rPr>
              <a:t> РФ);</a:t>
            </a:r>
          </a:p>
          <a:p>
            <a:pPr marL="285750" indent="-285750" fontAlgn="auto">
              <a:spcBef>
                <a:spcPts val="0"/>
              </a:spcBef>
              <a:spcAft>
                <a:spcPts val="0"/>
              </a:spcAft>
              <a:buFontTx/>
              <a:buChar char="-"/>
              <a:defRPr/>
            </a:pPr>
            <a:r>
              <a:rPr lang="ru-RU" sz="1000" dirty="0">
                <a:latin typeface="+mn-lt"/>
              </a:rPr>
              <a:t>Градостроительные регламенты не устанавливаются (ч. 6 ст. 36 </a:t>
            </a:r>
            <a:r>
              <a:rPr lang="ru-RU" sz="1000" dirty="0" err="1">
                <a:latin typeface="+mn-lt"/>
              </a:rPr>
              <a:t>ГрадК</a:t>
            </a:r>
            <a:r>
              <a:rPr lang="ru-RU" sz="1000" dirty="0">
                <a:latin typeface="+mn-lt"/>
              </a:rPr>
              <a:t> РФ)</a:t>
            </a:r>
          </a:p>
          <a:p>
            <a:pPr marL="285750" indent="-285750" fontAlgn="auto">
              <a:spcBef>
                <a:spcPts val="0"/>
              </a:spcBef>
              <a:spcAft>
                <a:spcPts val="0"/>
              </a:spcAft>
              <a:buFontTx/>
              <a:buChar char="-"/>
              <a:defRPr/>
            </a:pPr>
            <a:endParaRPr lang="ru-RU" dirty="0">
              <a:latin typeface="+mn-lt"/>
            </a:endParaRPr>
          </a:p>
        </p:txBody>
      </p:sp>
      <p:sp>
        <p:nvSpPr>
          <p:cNvPr id="2" name="Скругленный прямоугольник 1"/>
          <p:cNvSpPr/>
          <p:nvPr/>
        </p:nvSpPr>
        <p:spPr>
          <a:xfrm>
            <a:off x="510048" y="1934768"/>
            <a:ext cx="2949678" cy="1330084"/>
          </a:xfrm>
          <a:prstGeom prst="roundRect">
            <a:avLst/>
          </a:prstGeom>
          <a:solidFill>
            <a:srgbClr val="0073B6"/>
          </a:solidFill>
          <a:effectLst>
            <a:outerShdw blurRad="76200" dist="12700" dir="8100000" sy="-23000" kx="800400" algn="br" rotWithShape="0">
              <a:prstClr val="black">
                <a:alpha val="20000"/>
              </a:prstClr>
            </a:outerShdw>
            <a:softEdge rad="31750"/>
          </a:effectLst>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Narrow" panose="020B0606020202030204" pitchFamily="34" charset="0"/>
              </a:rPr>
              <a:t>Вид разрешенного использования образуемого земельного участка</a:t>
            </a:r>
          </a:p>
        </p:txBody>
      </p:sp>
      <p:pic>
        <p:nvPicPr>
          <p:cNvPr id="3" name="Рисунок 2"/>
          <p:cNvPicPr>
            <a:picLocks noChangeAspect="1"/>
          </p:cNvPicPr>
          <p:nvPr/>
        </p:nvPicPr>
        <p:blipFill>
          <a:blip r:embed="rId2"/>
          <a:srcRect l="10504" t="10135" r="11057" b="9846"/>
          <a:stretch>
            <a:fillRect/>
          </a:stretch>
        </p:blipFill>
        <p:spPr bwMode="auto">
          <a:xfrm>
            <a:off x="0" y="5364163"/>
            <a:ext cx="1465263" cy="1493837"/>
          </a:xfrm>
          <a:prstGeom prst="rect">
            <a:avLst/>
          </a:prstGeom>
          <a:noFill/>
          <a:ln w="9525">
            <a:noFill/>
            <a:miter lim="800000"/>
            <a:headEnd/>
            <a:tailEnd/>
          </a:ln>
        </p:spPr>
      </p:pic>
      <p:sp>
        <p:nvSpPr>
          <p:cNvPr id="8" name="Параллелограмм 7"/>
          <p:cNvSpPr/>
          <p:nvPr/>
        </p:nvSpPr>
        <p:spPr>
          <a:xfrm>
            <a:off x="1602657" y="5740605"/>
            <a:ext cx="10255046" cy="892332"/>
          </a:xfrm>
          <a:prstGeom prst="parallelogram">
            <a:avLst/>
          </a:prstGeom>
          <a:solidFill>
            <a:srgbClr val="6FB1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Указанные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выше требования распространяются и на случаи образования земельных участков в результате раздела, перераспределения,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объединения                </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 в </a:t>
            </a:r>
            <a:r>
              <a:rPr lang="ru-RU" sz="2000" dirty="0" err="1">
                <a:solidFill>
                  <a:schemeClr val="bg1"/>
                </a:solidFill>
                <a:effectLst>
                  <a:outerShdw blurRad="38100" dist="38100" dir="2700000" algn="tl">
                    <a:srgbClr val="000000">
                      <a:alpha val="43137"/>
                    </a:srgbClr>
                  </a:outerShdw>
                </a:effectLst>
                <a:latin typeface="Arial Narrow" panose="020B0606020202030204" pitchFamily="34" charset="0"/>
              </a:rPr>
              <a:t>т.ч</a:t>
            </a:r>
            <a:r>
              <a:rPr lang="ru-RU" sz="2000" dirty="0">
                <a:solidFill>
                  <a:schemeClr val="bg1"/>
                </a:solidFill>
                <a:effectLst>
                  <a:outerShdw blurRad="38100" dist="38100" dir="2700000" algn="tl">
                    <a:srgbClr val="000000">
                      <a:alpha val="43137"/>
                    </a:srgbClr>
                  </a:outerShdw>
                </a:effectLst>
                <a:latin typeface="Arial Narrow" panose="020B0606020202030204" pitchFamily="34" charset="0"/>
              </a:rPr>
              <a:t>. земельных участков, находящихся в частной собственности)</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afterEffect">
                                  <p:stCondLst>
                                    <p:cond delay="0"/>
                                  </p:stCondLst>
                                  <p:childTnLst>
                                    <p:anim calcmode="lin" valueType="num">
                                      <p:cBhvr>
                                        <p:cTn id="6" dur="1000"/>
                                        <p:tgtEl>
                                          <p:spTgt spid="10"/>
                                        </p:tgtEl>
                                        <p:attrNameLst>
                                          <p:attrName>ppt_w</p:attrName>
                                        </p:attrNameLst>
                                      </p:cBhvr>
                                      <p:tavLst>
                                        <p:tav tm="0">
                                          <p:val>
                                            <p:strVal val="ppt_w"/>
                                          </p:val>
                                        </p:tav>
                                        <p:tav tm="100000">
                                          <p:val>
                                            <p:strVal val="ppt_w*0.70"/>
                                          </p:val>
                                        </p:tav>
                                      </p:tavLst>
                                    </p:anim>
                                    <p:anim calcmode="lin" valueType="num">
                                      <p:cBhvr>
                                        <p:cTn id="7" dur="1000"/>
                                        <p:tgtEl>
                                          <p:spTgt spid="10"/>
                                        </p:tgtEl>
                                        <p:attrNameLst>
                                          <p:attrName>ppt_h</p:attrName>
                                        </p:attrNameLst>
                                      </p:cBhvr>
                                      <p:tavLst>
                                        <p:tav tm="0">
                                          <p:val>
                                            <p:strVal val="ppt_h"/>
                                          </p:val>
                                        </p:tav>
                                        <p:tav tm="100000">
                                          <p:val>
                                            <p:strVal val="ppt_h"/>
                                          </p:val>
                                        </p:tav>
                                      </p:tavLst>
                                    </p:anim>
                                    <p:animEffect transition="out" filter="fade">
                                      <p:cBhvr>
                                        <p:cTn id="8" dur="1000"/>
                                        <p:tgtEl>
                                          <p:spTgt spid="10"/>
                                        </p:tgtEl>
                                      </p:cBhvr>
                                    </p:animEffect>
                                    <p:set>
                                      <p:cBhvr>
                                        <p:cTn id="9" dur="1" fill="hold">
                                          <p:stCondLst>
                                            <p:cond delay="999"/>
                                          </p:stCondLst>
                                        </p:cTn>
                                        <p:tgtEl>
                                          <p:spTgt spid="10"/>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9"/>
                                        </p:tgtEl>
                                        <p:attrNameLst>
                                          <p:attrName>ppt_w</p:attrName>
                                        </p:attrNameLst>
                                      </p:cBhvr>
                                      <p:tavLst>
                                        <p:tav tm="0">
                                          <p:val>
                                            <p:strVal val="ppt_w"/>
                                          </p:val>
                                        </p:tav>
                                        <p:tav tm="100000">
                                          <p:val>
                                            <p:strVal val="ppt_w*0.70"/>
                                          </p:val>
                                        </p:tav>
                                      </p:tavLst>
                                    </p:anim>
                                    <p:anim calcmode="lin" valueType="num">
                                      <p:cBhvr>
                                        <p:cTn id="12" dur="1000"/>
                                        <p:tgtEl>
                                          <p:spTgt spid="9"/>
                                        </p:tgtEl>
                                        <p:attrNameLst>
                                          <p:attrName>ppt_h</p:attrName>
                                        </p:attrNameLst>
                                      </p:cBhvr>
                                      <p:tavLst>
                                        <p:tav tm="0">
                                          <p:val>
                                            <p:strVal val="ppt_h"/>
                                          </p:val>
                                        </p:tav>
                                        <p:tav tm="100000">
                                          <p:val>
                                            <p:strVal val="ppt_h"/>
                                          </p:val>
                                        </p:tav>
                                      </p:tavLst>
                                    </p:anim>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par>
                                <p:cTn id="15" presetID="55" presetClass="exit" presetSubtype="0" fill="hold" nodeType="withEffect">
                                  <p:stCondLst>
                                    <p:cond delay="0"/>
                                  </p:stCondLst>
                                  <p:childTnLst>
                                    <p:anim calcmode="lin" valueType="num">
                                      <p:cBhvr>
                                        <p:cTn id="16" dur="1000"/>
                                        <p:tgtEl>
                                          <p:spTgt spid="2"/>
                                        </p:tgtEl>
                                        <p:attrNameLst>
                                          <p:attrName>ppt_w</p:attrName>
                                        </p:attrNameLst>
                                      </p:cBhvr>
                                      <p:tavLst>
                                        <p:tav tm="0">
                                          <p:val>
                                            <p:strVal val="ppt_w"/>
                                          </p:val>
                                        </p:tav>
                                        <p:tav tm="100000">
                                          <p:val>
                                            <p:strVal val="ppt_w*0.70"/>
                                          </p:val>
                                        </p:tav>
                                      </p:tavLst>
                                    </p:anim>
                                    <p:anim calcmode="lin" valueType="num">
                                      <p:cBhvr>
                                        <p:cTn id="17" dur="1000"/>
                                        <p:tgtEl>
                                          <p:spTgt spid="2"/>
                                        </p:tgtEl>
                                        <p:attrNameLst>
                                          <p:attrName>ppt_h</p:attrName>
                                        </p:attrNameLst>
                                      </p:cBhvr>
                                      <p:tavLst>
                                        <p:tav tm="0">
                                          <p:val>
                                            <p:strVal val="ppt_h"/>
                                          </p:val>
                                        </p:tav>
                                        <p:tav tm="100000">
                                          <p:val>
                                            <p:strVal val="ppt_h"/>
                                          </p:val>
                                        </p:tav>
                                      </p:tavLst>
                                    </p:anim>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55" presetClass="exit" presetSubtype="0" fill="hold" nodeType="withEffect">
                                  <p:stCondLst>
                                    <p:cond delay="0"/>
                                  </p:stCondLst>
                                  <p:childTnLst>
                                    <p:anim calcmode="lin" valueType="num">
                                      <p:cBhvr>
                                        <p:cTn id="21" dur="1000"/>
                                        <p:tgtEl>
                                          <p:spTgt spid="12"/>
                                        </p:tgtEl>
                                        <p:attrNameLst>
                                          <p:attrName>ppt_w</p:attrName>
                                        </p:attrNameLst>
                                      </p:cBhvr>
                                      <p:tavLst>
                                        <p:tav tm="0">
                                          <p:val>
                                            <p:strVal val="ppt_w"/>
                                          </p:val>
                                        </p:tav>
                                        <p:tav tm="100000">
                                          <p:val>
                                            <p:strVal val="ppt_w*0.70"/>
                                          </p:val>
                                        </p:tav>
                                      </p:tavLst>
                                    </p:anim>
                                    <p:anim calcmode="lin" valueType="num">
                                      <p:cBhvr>
                                        <p:cTn id="22" dur="1000"/>
                                        <p:tgtEl>
                                          <p:spTgt spid="12"/>
                                        </p:tgtEl>
                                        <p:attrNameLst>
                                          <p:attrName>ppt_h</p:attrName>
                                        </p:attrNameLst>
                                      </p:cBhvr>
                                      <p:tavLst>
                                        <p:tav tm="0">
                                          <p:val>
                                            <p:strVal val="ppt_h"/>
                                          </p:val>
                                        </p:tav>
                                        <p:tav tm="100000">
                                          <p:val>
                                            <p:strVal val="ppt_h"/>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55" presetClass="exit" presetSubtype="0" fill="hold" grpId="0" nodeType="withEffect">
                                  <p:stCondLst>
                                    <p:cond delay="0"/>
                                  </p:stCondLst>
                                  <p:childTnLst>
                                    <p:anim calcmode="lin" valueType="num">
                                      <p:cBhvr>
                                        <p:cTn id="26" dur="1000"/>
                                        <p:tgtEl>
                                          <p:spTgt spid="5"/>
                                        </p:tgtEl>
                                        <p:attrNameLst>
                                          <p:attrName>ppt_w</p:attrName>
                                        </p:attrNameLst>
                                      </p:cBhvr>
                                      <p:tavLst>
                                        <p:tav tm="0">
                                          <p:val>
                                            <p:strVal val="ppt_w"/>
                                          </p:val>
                                        </p:tav>
                                        <p:tav tm="100000">
                                          <p:val>
                                            <p:strVal val="ppt_w*0.70"/>
                                          </p:val>
                                        </p:tav>
                                      </p:tavLst>
                                    </p:anim>
                                    <p:anim calcmode="lin" valueType="num">
                                      <p:cBhvr>
                                        <p:cTn id="27" dur="1000"/>
                                        <p:tgtEl>
                                          <p:spTgt spid="5"/>
                                        </p:tgtEl>
                                        <p:attrNameLst>
                                          <p:attrName>ppt_h</p:attrName>
                                        </p:attrNameLst>
                                      </p:cBhvr>
                                      <p:tavLst>
                                        <p:tav tm="0">
                                          <p:val>
                                            <p:strVal val="ppt_h"/>
                                          </p:val>
                                        </p:tav>
                                        <p:tav tm="100000">
                                          <p:val>
                                            <p:strVal val="ppt_h"/>
                                          </p:val>
                                        </p:tav>
                                      </p:tavLst>
                                    </p:anim>
                                    <p:animEffect transition="out" filter="fade">
                                      <p:cBhvr>
                                        <p:cTn id="28" dur="1000"/>
                                        <p:tgtEl>
                                          <p:spTgt spid="5"/>
                                        </p:tgtEl>
                                      </p:cBhvr>
                                    </p:animEffect>
                                    <p:set>
                                      <p:cBhvr>
                                        <p:cTn id="29" dur="1" fill="hold">
                                          <p:stCondLst>
                                            <p:cond delay="999"/>
                                          </p:stCondLst>
                                        </p:cTn>
                                        <p:tgtEl>
                                          <p:spTgt spid="5"/>
                                        </p:tgtEl>
                                        <p:attrNameLst>
                                          <p:attrName>style.visibility</p:attrName>
                                        </p:attrNameLst>
                                      </p:cBhvr>
                                      <p:to>
                                        <p:strVal val="hidden"/>
                                      </p:to>
                                    </p:set>
                                  </p:childTnLst>
                                </p:cTn>
                              </p:par>
                              <p:par>
                                <p:cTn id="30" presetID="55" presetClass="exit" presetSubtype="0" fill="hold" grpId="0" nodeType="withEffect">
                                  <p:stCondLst>
                                    <p:cond delay="0"/>
                                  </p:stCondLst>
                                  <p:childTnLst>
                                    <p:anim calcmode="lin" valueType="num">
                                      <p:cBhvr>
                                        <p:cTn id="31" dur="1000"/>
                                        <p:tgtEl>
                                          <p:spTgt spid="14"/>
                                        </p:tgtEl>
                                        <p:attrNameLst>
                                          <p:attrName>ppt_w</p:attrName>
                                        </p:attrNameLst>
                                      </p:cBhvr>
                                      <p:tavLst>
                                        <p:tav tm="0">
                                          <p:val>
                                            <p:strVal val="ppt_w"/>
                                          </p:val>
                                        </p:tav>
                                        <p:tav tm="100000">
                                          <p:val>
                                            <p:strVal val="ppt_w*0.70"/>
                                          </p:val>
                                        </p:tav>
                                      </p:tavLst>
                                    </p:anim>
                                    <p:anim calcmode="lin" valueType="num">
                                      <p:cBhvr>
                                        <p:cTn id="32" dur="1000"/>
                                        <p:tgtEl>
                                          <p:spTgt spid="14"/>
                                        </p:tgtEl>
                                        <p:attrNameLst>
                                          <p:attrName>ppt_h</p:attrName>
                                        </p:attrNameLst>
                                      </p:cBhvr>
                                      <p:tavLst>
                                        <p:tav tm="0">
                                          <p:val>
                                            <p:strVal val="ppt_h"/>
                                          </p:val>
                                        </p:tav>
                                        <p:tav tm="100000">
                                          <p:val>
                                            <p:strVal val="ppt_h"/>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11"/>
                                        </p:tgtEl>
                                        <p:attrNameLst>
                                          <p:attrName>ppt_w</p:attrName>
                                        </p:attrNameLst>
                                      </p:cBhvr>
                                      <p:tavLst>
                                        <p:tav tm="0">
                                          <p:val>
                                            <p:strVal val="ppt_w"/>
                                          </p:val>
                                        </p:tav>
                                        <p:tav tm="100000">
                                          <p:val>
                                            <p:strVal val="ppt_w*0.70"/>
                                          </p:val>
                                        </p:tav>
                                      </p:tavLst>
                                    </p:anim>
                                    <p:anim calcmode="lin" valueType="num">
                                      <p:cBhvr>
                                        <p:cTn id="37" dur="1000"/>
                                        <p:tgtEl>
                                          <p:spTgt spid="11"/>
                                        </p:tgtEl>
                                        <p:attrNameLst>
                                          <p:attrName>ppt_h</p:attrName>
                                        </p:attrNameLst>
                                      </p:cBhvr>
                                      <p:tavLst>
                                        <p:tav tm="0">
                                          <p:val>
                                            <p:strVal val="ppt_h"/>
                                          </p:val>
                                        </p:tav>
                                        <p:tav tm="100000">
                                          <p:val>
                                            <p:strVal val="ppt_h"/>
                                          </p:val>
                                        </p:tav>
                                      </p:tavLst>
                                    </p:anim>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par>
                                <p:cTn id="40" presetID="55" presetClass="exit" presetSubtype="0" fill="hold" grpId="0" nodeType="withEffect">
                                  <p:stCondLst>
                                    <p:cond delay="0"/>
                                  </p:stCondLst>
                                  <p:childTnLst>
                                    <p:anim calcmode="lin" valueType="num">
                                      <p:cBhvr>
                                        <p:cTn id="41" dur="1000"/>
                                        <p:tgtEl>
                                          <p:spTgt spid="7"/>
                                        </p:tgtEl>
                                        <p:attrNameLst>
                                          <p:attrName>ppt_w</p:attrName>
                                        </p:attrNameLst>
                                      </p:cBhvr>
                                      <p:tavLst>
                                        <p:tav tm="0">
                                          <p:val>
                                            <p:strVal val="ppt_w"/>
                                          </p:val>
                                        </p:tav>
                                        <p:tav tm="100000">
                                          <p:val>
                                            <p:strVal val="ppt_w*0.70"/>
                                          </p:val>
                                        </p:tav>
                                      </p:tavLst>
                                    </p:anim>
                                    <p:anim calcmode="lin" valueType="num">
                                      <p:cBhvr>
                                        <p:cTn id="42" dur="1000"/>
                                        <p:tgtEl>
                                          <p:spTgt spid="7"/>
                                        </p:tgtEl>
                                        <p:attrNameLst>
                                          <p:attrName>ppt_h</p:attrName>
                                        </p:attrNameLst>
                                      </p:cBhvr>
                                      <p:tavLst>
                                        <p:tav tm="0">
                                          <p:val>
                                            <p:strVal val="ppt_h"/>
                                          </p:val>
                                        </p:tav>
                                        <p:tav tm="100000">
                                          <p:val>
                                            <p:strVal val="ppt_h"/>
                                          </p:val>
                                        </p:tav>
                                      </p:tavLst>
                                    </p:anim>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par>
                                <p:cTn id="45" presetID="55" presetClass="exit" presetSubtype="0" fill="hold" grpId="0" nodeType="withEffect">
                                  <p:stCondLst>
                                    <p:cond delay="0"/>
                                  </p:stCondLst>
                                  <p:childTnLst>
                                    <p:anim calcmode="lin" valueType="num">
                                      <p:cBhvr>
                                        <p:cTn id="46" dur="1000"/>
                                        <p:tgtEl>
                                          <p:spTgt spid="16"/>
                                        </p:tgtEl>
                                        <p:attrNameLst>
                                          <p:attrName>ppt_w</p:attrName>
                                        </p:attrNameLst>
                                      </p:cBhvr>
                                      <p:tavLst>
                                        <p:tav tm="0">
                                          <p:val>
                                            <p:strVal val="ppt_w"/>
                                          </p:val>
                                        </p:tav>
                                        <p:tav tm="100000">
                                          <p:val>
                                            <p:strVal val="ppt_w*0.70"/>
                                          </p:val>
                                        </p:tav>
                                      </p:tavLst>
                                    </p:anim>
                                    <p:anim calcmode="lin" valueType="num">
                                      <p:cBhvr>
                                        <p:cTn id="47" dur="1000"/>
                                        <p:tgtEl>
                                          <p:spTgt spid="16"/>
                                        </p:tgtEl>
                                        <p:attrNameLst>
                                          <p:attrName>ppt_h</p:attrName>
                                        </p:attrNameLst>
                                      </p:cBhvr>
                                      <p:tavLst>
                                        <p:tav tm="0">
                                          <p:val>
                                            <p:strVal val="ppt_h"/>
                                          </p:val>
                                        </p:tav>
                                        <p:tav tm="100000">
                                          <p:val>
                                            <p:strVal val="ppt_h"/>
                                          </p:val>
                                        </p:tav>
                                      </p:tavLst>
                                    </p:anim>
                                    <p:animEffect transition="out" filter="fade">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3"/>
                                        </p:tgtEl>
                                        <p:attrNameLst>
                                          <p:attrName>ppt_w</p:attrName>
                                        </p:attrNameLst>
                                      </p:cBhvr>
                                      <p:tavLst>
                                        <p:tav tm="0">
                                          <p:val>
                                            <p:strVal val="ppt_w"/>
                                          </p:val>
                                        </p:tav>
                                        <p:tav tm="100000">
                                          <p:val>
                                            <p:strVal val="ppt_w*0.70"/>
                                          </p:val>
                                        </p:tav>
                                      </p:tavLst>
                                    </p:anim>
                                    <p:anim calcmode="lin" valueType="num">
                                      <p:cBhvr>
                                        <p:cTn id="52" dur="1000"/>
                                        <p:tgtEl>
                                          <p:spTgt spid="3"/>
                                        </p:tgtEl>
                                        <p:attrNameLst>
                                          <p:attrName>ppt_h</p:attrName>
                                        </p:attrNameLst>
                                      </p:cBhvr>
                                      <p:tavLst>
                                        <p:tav tm="0">
                                          <p:val>
                                            <p:strVal val="ppt_h"/>
                                          </p:val>
                                        </p:tav>
                                        <p:tav tm="100000">
                                          <p:val>
                                            <p:strVal val="ppt_h"/>
                                          </p:val>
                                        </p:tav>
                                      </p:tavLst>
                                    </p:anim>
                                    <p:animEffect transition="out" filter="fade">
                                      <p:cBhvr>
                                        <p:cTn id="53" dur="1000"/>
                                        <p:tgtEl>
                                          <p:spTgt spid="3"/>
                                        </p:tgtEl>
                                      </p:cBhvr>
                                    </p:animEffect>
                                    <p:set>
                                      <p:cBhvr>
                                        <p:cTn id="54" dur="1" fill="hold">
                                          <p:stCondLst>
                                            <p:cond delay="999"/>
                                          </p:stCondLst>
                                        </p:cTn>
                                        <p:tgtEl>
                                          <p:spTgt spid="3"/>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8"/>
                                        </p:tgtEl>
                                        <p:attrNameLst>
                                          <p:attrName>ppt_w</p:attrName>
                                        </p:attrNameLst>
                                      </p:cBhvr>
                                      <p:tavLst>
                                        <p:tav tm="0">
                                          <p:val>
                                            <p:strVal val="ppt_w"/>
                                          </p:val>
                                        </p:tav>
                                        <p:tav tm="100000">
                                          <p:val>
                                            <p:strVal val="ppt_w*0.70"/>
                                          </p:val>
                                        </p:tav>
                                      </p:tavLst>
                                    </p:anim>
                                    <p:anim calcmode="lin" valueType="num">
                                      <p:cBhvr>
                                        <p:cTn id="57" dur="1000"/>
                                        <p:tgtEl>
                                          <p:spTgt spid="8"/>
                                        </p:tgtEl>
                                        <p:attrNameLst>
                                          <p:attrName>ppt_h</p:attrName>
                                        </p:attrNameLst>
                                      </p:cBhvr>
                                      <p:tavLst>
                                        <p:tav tm="0">
                                          <p:val>
                                            <p:strVal val="ppt_h"/>
                                          </p:val>
                                        </p:tav>
                                        <p:tav tm="100000">
                                          <p:val>
                                            <p:strVal val="ppt_h"/>
                                          </p:val>
                                        </p:tav>
                                      </p:tavLst>
                                    </p:anim>
                                    <p:animEffect transition="out" filter="fade">
                                      <p:cBhvr>
                                        <p:cTn id="58" dur="1000"/>
                                        <p:tgtEl>
                                          <p:spTgt spid="8"/>
                                        </p:tgtEl>
                                      </p:cBhvr>
                                    </p:animEffect>
                                    <p:set>
                                      <p:cBhvr>
                                        <p:cTn id="5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7" grpId="0"/>
      <p:bldP spid="11"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069" r="2026"/>
          <a:stretch/>
        </p:blipFill>
        <p:spPr bwMode="auto">
          <a:xfrm>
            <a:off x="87313" y="1651000"/>
            <a:ext cx="4335462" cy="2236788"/>
          </a:xfrm>
          <a:prstGeom prst="rect">
            <a:avLst/>
          </a:prstGeom>
          <a:ln>
            <a:noFill/>
          </a:ln>
          <a:effectLst>
            <a:outerShdw blurRad="190500" algn="tl" rotWithShape="0">
              <a:srgbClr val="000000">
                <a:alpha val="70000"/>
              </a:srgbClr>
            </a:outerShdw>
          </a:effectLst>
        </p:spPr>
      </p:pic>
      <p:pic>
        <p:nvPicPr>
          <p:cNvPr id="4" name="Рисунок 3"/>
          <p:cNvPicPr/>
          <p:nvPr/>
        </p:nvPicPr>
        <p:blipFill>
          <a:blip r:embed="rId3"/>
          <a:srcRect/>
          <a:stretch>
            <a:fillRect/>
          </a:stretch>
        </p:blipFill>
        <p:spPr bwMode="auto">
          <a:xfrm>
            <a:off x="87313" y="4376738"/>
            <a:ext cx="4016375" cy="806450"/>
          </a:xfrm>
          <a:prstGeom prst="rect">
            <a:avLst/>
          </a:prstGeom>
          <a:ln>
            <a:noFill/>
          </a:ln>
          <a:effectLst>
            <a:outerShdw blurRad="190500" algn="tl" rotWithShape="0">
              <a:srgbClr val="000000">
                <a:alpha val="70000"/>
              </a:srgbClr>
            </a:outerShdw>
          </a:effectLst>
        </p:spPr>
      </p:pic>
      <p:pic>
        <p:nvPicPr>
          <p:cNvPr id="5" name="Рисунок 4"/>
          <p:cNvPicPr/>
          <p:nvPr/>
        </p:nvPicPr>
        <p:blipFill>
          <a:blip r:embed="rId4"/>
          <a:srcRect/>
          <a:stretch>
            <a:fillRect/>
          </a:stretch>
        </p:blipFill>
        <p:spPr bwMode="auto">
          <a:xfrm>
            <a:off x="4679950" y="4214813"/>
            <a:ext cx="2232025" cy="1617662"/>
          </a:xfrm>
          <a:prstGeom prst="rect">
            <a:avLst/>
          </a:prstGeom>
          <a:ln>
            <a:noFill/>
          </a:ln>
          <a:effectLst>
            <a:outerShdw blurRad="190500" algn="tl" rotWithShape="0">
              <a:srgbClr val="000000">
                <a:alpha val="70000"/>
              </a:srgbClr>
            </a:outerShdw>
          </a:effectLst>
        </p:spPr>
      </p:pic>
      <p:pic>
        <p:nvPicPr>
          <p:cNvPr id="6" name="Рисунок 5"/>
          <p:cNvPicPr/>
          <p:nvPr/>
        </p:nvPicPr>
        <p:blipFill rotWithShape="1">
          <a:blip r:embed="rId5"/>
          <a:srcRect l="1354" r="2466"/>
          <a:stretch/>
        </p:blipFill>
        <p:spPr bwMode="auto">
          <a:xfrm>
            <a:off x="4532313" y="1852613"/>
            <a:ext cx="4060825" cy="1858962"/>
          </a:xfrm>
          <a:prstGeom prst="rect">
            <a:avLst/>
          </a:prstGeom>
          <a:ln>
            <a:noFill/>
          </a:ln>
          <a:effectLst>
            <a:outerShdw blurRad="190500" algn="tl" rotWithShape="0">
              <a:srgbClr val="000000">
                <a:alpha val="70000"/>
              </a:srgbClr>
            </a:outerShdw>
          </a:effectLst>
        </p:spPr>
      </p:pic>
      <p:pic>
        <p:nvPicPr>
          <p:cNvPr id="7" name="Рисунок 6"/>
          <p:cNvPicPr/>
          <p:nvPr/>
        </p:nvPicPr>
        <p:blipFill>
          <a:blip r:embed="rId6"/>
          <a:srcRect/>
          <a:stretch>
            <a:fillRect/>
          </a:stretch>
        </p:blipFill>
        <p:spPr bwMode="auto">
          <a:xfrm>
            <a:off x="8750300" y="1827213"/>
            <a:ext cx="3441700" cy="1857375"/>
          </a:xfrm>
          <a:prstGeom prst="rect">
            <a:avLst/>
          </a:prstGeom>
          <a:ln>
            <a:noFill/>
          </a:ln>
          <a:effectLst>
            <a:outerShdw blurRad="190500" algn="tl" rotWithShape="0">
              <a:srgbClr val="000000">
                <a:alpha val="70000"/>
              </a:srgbClr>
            </a:outerShdw>
          </a:effectLst>
        </p:spPr>
      </p:pic>
      <p:pic>
        <p:nvPicPr>
          <p:cNvPr id="8" name="Рисунок 7"/>
          <p:cNvPicPr/>
          <p:nvPr/>
        </p:nvPicPr>
        <p:blipFill>
          <a:blip r:embed="rId7"/>
          <a:srcRect/>
          <a:stretch>
            <a:fillRect/>
          </a:stretch>
        </p:blipFill>
        <p:spPr bwMode="auto">
          <a:xfrm>
            <a:off x="7488238" y="4090988"/>
            <a:ext cx="4348162" cy="1863725"/>
          </a:xfrm>
          <a:prstGeom prst="rect">
            <a:avLst/>
          </a:prstGeom>
          <a:ln>
            <a:noFill/>
          </a:ln>
          <a:effectLst>
            <a:outerShdw blurRad="190500" algn="tl" rotWithShape="0">
              <a:srgbClr val="000000">
                <a:alpha val="70000"/>
              </a:srgbClr>
            </a:outerShdw>
          </a:effectLst>
        </p:spPr>
      </p:pic>
      <p:sp>
        <p:nvSpPr>
          <p:cNvPr id="10" name="Выноска со стрелкой вниз 9"/>
          <p:cNvSpPr/>
          <p:nvPr/>
        </p:nvSpPr>
        <p:spPr>
          <a:xfrm>
            <a:off x="386862" y="219670"/>
            <a:ext cx="11285475" cy="1633638"/>
          </a:xfrm>
          <a:prstGeom prst="downArrowCallout">
            <a:avLst/>
          </a:prstGeom>
          <a:solidFill>
            <a:srgbClr val="0073B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a:solidFill>
                  <a:srgbClr val="FFFFFF"/>
                </a:solidFill>
                <a:effectLst>
                  <a:outerShdw blurRad="38100" dist="38100" dir="2700000" algn="tl">
                    <a:srgbClr val="C0C0C0"/>
                  </a:outerShdw>
                </a:effectLst>
                <a:latin typeface="Verdana" pitchFamily="34" charset="0"/>
              </a:rPr>
              <a:t>Пример заполнения в межевом плане сведений о виде разрешенного использования земельного участка в соответствии градостроительным регламентом территориальной зоны</a:t>
            </a:r>
          </a:p>
        </p:txBody>
      </p:sp>
      <p:sp>
        <p:nvSpPr>
          <p:cNvPr id="11" name="Прямоугольник 10"/>
          <p:cNvSpPr/>
          <p:nvPr/>
        </p:nvSpPr>
        <p:spPr>
          <a:xfrm>
            <a:off x="225390" y="6157588"/>
            <a:ext cx="5732207" cy="501445"/>
          </a:xfrm>
          <a:prstGeom prst="rect">
            <a:avLst/>
          </a:prstGeom>
          <a:solidFill>
            <a:srgbClr val="6EB2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solidFill>
                  <a:srgbClr val="FFFFFF"/>
                </a:solidFill>
                <a:effectLst>
                  <a:outerShdw blurRad="38100" dist="38100" dir="2700000" algn="tl">
                    <a:srgbClr val="C0C0C0"/>
                  </a:outerShdw>
                </a:effectLst>
                <a:latin typeface="Arial Narrow" pitchFamily="34" charset="0"/>
              </a:rPr>
              <a:t>Требования п. 51, п. 76 приложения №2 к Приказу к Минэкономразвития России от 08.12.2015 N 921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par>
                          <p:cTn id="21" fill="hold">
                            <p:stCondLst>
                              <p:cond delay="2500"/>
                            </p:stCondLst>
                            <p:childTnLst>
                              <p:par>
                                <p:cTn id="22" presetID="5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par>
                          <p:cTn id="27" fill="hold">
                            <p:stCondLst>
                              <p:cond delay="3500"/>
                            </p:stCondLst>
                            <p:childTnLst>
                              <p:par>
                                <p:cTn id="28" presetID="5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par>
                          <p:cTn id="33" fill="hold">
                            <p:stCondLst>
                              <p:cond delay="4500"/>
                            </p:stCondLst>
                            <p:childTnLst>
                              <p:par>
                                <p:cTn id="34" presetID="55"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par>
                          <p:cTn id="39" fill="hold">
                            <p:stCondLst>
                              <p:cond delay="5500"/>
                            </p:stCondLst>
                            <p:childTnLst>
                              <p:par>
                                <p:cTn id="40" presetID="55"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par>
                          <p:cTn id="45" fill="hold">
                            <p:stCondLst>
                              <p:cond delay="6500"/>
                            </p:stCondLst>
                            <p:childTnLst>
                              <p:par>
                                <p:cTn id="46" presetID="55"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0.7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069" r="2026"/>
          <a:stretch/>
        </p:blipFill>
        <p:spPr bwMode="auto">
          <a:xfrm>
            <a:off x="87313" y="1651000"/>
            <a:ext cx="4335462" cy="2236788"/>
          </a:xfrm>
          <a:prstGeom prst="rect">
            <a:avLst/>
          </a:prstGeom>
          <a:ln>
            <a:noFill/>
          </a:ln>
          <a:effectLst>
            <a:outerShdw blurRad="190500" algn="tl" rotWithShape="0">
              <a:srgbClr val="000000">
                <a:alpha val="70000"/>
              </a:srgbClr>
            </a:outerShdw>
          </a:effectLst>
        </p:spPr>
      </p:pic>
      <p:pic>
        <p:nvPicPr>
          <p:cNvPr id="4" name="Рисунок 3"/>
          <p:cNvPicPr/>
          <p:nvPr/>
        </p:nvPicPr>
        <p:blipFill>
          <a:blip r:embed="rId3"/>
          <a:srcRect/>
          <a:stretch>
            <a:fillRect/>
          </a:stretch>
        </p:blipFill>
        <p:spPr bwMode="auto">
          <a:xfrm>
            <a:off x="87313" y="4376738"/>
            <a:ext cx="4016375" cy="806450"/>
          </a:xfrm>
          <a:prstGeom prst="rect">
            <a:avLst/>
          </a:prstGeom>
          <a:ln>
            <a:noFill/>
          </a:ln>
          <a:effectLst>
            <a:outerShdw blurRad="190500" algn="tl" rotWithShape="0">
              <a:srgbClr val="000000">
                <a:alpha val="70000"/>
              </a:srgbClr>
            </a:outerShdw>
          </a:effectLst>
        </p:spPr>
      </p:pic>
      <p:pic>
        <p:nvPicPr>
          <p:cNvPr id="5" name="Рисунок 4"/>
          <p:cNvPicPr/>
          <p:nvPr/>
        </p:nvPicPr>
        <p:blipFill>
          <a:blip r:embed="rId4"/>
          <a:srcRect/>
          <a:stretch>
            <a:fillRect/>
          </a:stretch>
        </p:blipFill>
        <p:spPr bwMode="auto">
          <a:xfrm>
            <a:off x="4679950" y="4214813"/>
            <a:ext cx="2232025" cy="1617662"/>
          </a:xfrm>
          <a:prstGeom prst="rect">
            <a:avLst/>
          </a:prstGeom>
          <a:ln>
            <a:noFill/>
          </a:ln>
          <a:effectLst>
            <a:outerShdw blurRad="190500" algn="tl" rotWithShape="0">
              <a:srgbClr val="000000">
                <a:alpha val="70000"/>
              </a:srgbClr>
            </a:outerShdw>
          </a:effectLst>
        </p:spPr>
      </p:pic>
      <p:pic>
        <p:nvPicPr>
          <p:cNvPr id="6" name="Рисунок 5"/>
          <p:cNvPicPr/>
          <p:nvPr/>
        </p:nvPicPr>
        <p:blipFill rotWithShape="1">
          <a:blip r:embed="rId5"/>
          <a:srcRect l="1354" r="2466"/>
          <a:stretch/>
        </p:blipFill>
        <p:spPr bwMode="auto">
          <a:xfrm>
            <a:off x="4532313" y="1852613"/>
            <a:ext cx="4060825" cy="1858962"/>
          </a:xfrm>
          <a:prstGeom prst="rect">
            <a:avLst/>
          </a:prstGeom>
          <a:ln>
            <a:noFill/>
          </a:ln>
          <a:effectLst>
            <a:outerShdw blurRad="190500" algn="tl" rotWithShape="0">
              <a:srgbClr val="000000">
                <a:alpha val="70000"/>
              </a:srgbClr>
            </a:outerShdw>
          </a:effectLst>
        </p:spPr>
      </p:pic>
      <p:pic>
        <p:nvPicPr>
          <p:cNvPr id="7" name="Рисунок 6"/>
          <p:cNvPicPr/>
          <p:nvPr/>
        </p:nvPicPr>
        <p:blipFill>
          <a:blip r:embed="rId6"/>
          <a:srcRect/>
          <a:stretch>
            <a:fillRect/>
          </a:stretch>
        </p:blipFill>
        <p:spPr bwMode="auto">
          <a:xfrm>
            <a:off x="8750300" y="1827213"/>
            <a:ext cx="3441700" cy="1857375"/>
          </a:xfrm>
          <a:prstGeom prst="rect">
            <a:avLst/>
          </a:prstGeom>
          <a:ln>
            <a:noFill/>
          </a:ln>
          <a:effectLst>
            <a:outerShdw blurRad="190500" algn="tl" rotWithShape="0">
              <a:srgbClr val="000000">
                <a:alpha val="70000"/>
              </a:srgbClr>
            </a:outerShdw>
          </a:effectLst>
        </p:spPr>
      </p:pic>
      <p:pic>
        <p:nvPicPr>
          <p:cNvPr id="8" name="Рисунок 7"/>
          <p:cNvPicPr/>
          <p:nvPr/>
        </p:nvPicPr>
        <p:blipFill>
          <a:blip r:embed="rId7"/>
          <a:srcRect/>
          <a:stretch>
            <a:fillRect/>
          </a:stretch>
        </p:blipFill>
        <p:spPr bwMode="auto">
          <a:xfrm>
            <a:off x="7488238" y="4090988"/>
            <a:ext cx="4348162" cy="1863725"/>
          </a:xfrm>
          <a:prstGeom prst="rect">
            <a:avLst/>
          </a:prstGeom>
          <a:ln>
            <a:noFill/>
          </a:ln>
          <a:effectLst>
            <a:outerShdw blurRad="190500" algn="tl" rotWithShape="0">
              <a:srgbClr val="000000">
                <a:alpha val="70000"/>
              </a:srgbClr>
            </a:outerShdw>
          </a:effectLst>
        </p:spPr>
      </p:pic>
      <p:sp>
        <p:nvSpPr>
          <p:cNvPr id="10" name="Выноска со стрелкой вниз 9"/>
          <p:cNvSpPr/>
          <p:nvPr/>
        </p:nvSpPr>
        <p:spPr>
          <a:xfrm>
            <a:off x="386862" y="219670"/>
            <a:ext cx="11285475" cy="1633638"/>
          </a:xfrm>
          <a:prstGeom prst="downArrowCallout">
            <a:avLst/>
          </a:prstGeom>
          <a:solidFill>
            <a:srgbClr val="0073B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a:solidFill>
                  <a:srgbClr val="FFFFFF"/>
                </a:solidFill>
                <a:effectLst>
                  <a:outerShdw blurRad="38100" dist="38100" dir="2700000" algn="tl">
                    <a:srgbClr val="C0C0C0"/>
                  </a:outerShdw>
                </a:effectLst>
                <a:latin typeface="Verdana" pitchFamily="34" charset="0"/>
              </a:rPr>
              <a:t>Пример заполнения в межевом плане сведений о виде разрешенного использования земельного участка в соответствии градостроительным регламентом территориальной зоны</a:t>
            </a:r>
          </a:p>
        </p:txBody>
      </p:sp>
      <p:sp>
        <p:nvSpPr>
          <p:cNvPr id="11" name="Прямоугольник 10"/>
          <p:cNvSpPr/>
          <p:nvPr/>
        </p:nvSpPr>
        <p:spPr>
          <a:xfrm>
            <a:off x="225390" y="6157588"/>
            <a:ext cx="5732207" cy="501445"/>
          </a:xfrm>
          <a:prstGeom prst="rect">
            <a:avLst/>
          </a:prstGeom>
          <a:solidFill>
            <a:srgbClr val="6EB2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solidFill>
                  <a:srgbClr val="FFFFFF"/>
                </a:solidFill>
                <a:effectLst>
                  <a:outerShdw blurRad="38100" dist="38100" dir="2700000" algn="tl">
                    <a:srgbClr val="C0C0C0"/>
                  </a:outerShdw>
                </a:effectLst>
                <a:latin typeface="Arial Narrow" pitchFamily="34" charset="0"/>
              </a:rPr>
              <a:t>Требования п. 51, п. 76 приложения №2 к Приказу к Минэкономразвития России от 08.12.2015 N 921 </a:t>
            </a: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0"/>
                                  </p:stCondLst>
                                  <p:childTnLst>
                                    <p:anim calcmode="lin" valueType="num">
                                      <p:cBhvr additive="base">
                                        <p:cTn id="6" dur="500"/>
                                        <p:tgtEl>
                                          <p:spTgt spid="10"/>
                                        </p:tgtEl>
                                        <p:attrNameLst>
                                          <p:attrName>ppt_y</p:attrName>
                                        </p:attrNameLst>
                                      </p:cBhvr>
                                      <p:tavLst>
                                        <p:tav tm="0">
                                          <p:val>
                                            <p:strVal val="#ppt_y"/>
                                          </p:val>
                                        </p:tav>
                                        <p:tav tm="100000">
                                          <p:val>
                                            <p:strVal val="#ppt_y+#ppt_h*1.125000"/>
                                          </p:val>
                                        </p:tav>
                                      </p:tavLst>
                                    </p:anim>
                                    <p:animEffect transition="out" filter="wipe(down)">
                                      <p:cBhvr>
                                        <p:cTn id="7" dur="500"/>
                                        <p:tgtEl>
                                          <p:spTgt spid="10"/>
                                        </p:tgtEl>
                                      </p:cBhvr>
                                    </p:animEffect>
                                    <p:set>
                                      <p:cBhvr>
                                        <p:cTn id="8" dur="1" fill="hold">
                                          <p:stCondLst>
                                            <p:cond delay="499"/>
                                          </p:stCondLst>
                                        </p:cTn>
                                        <p:tgtEl>
                                          <p:spTgt spid="10"/>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3"/>
                                        </p:tgtEl>
                                        <p:attrNameLst>
                                          <p:attrName>ppt_y</p:attrName>
                                        </p:attrNameLst>
                                      </p:cBhvr>
                                      <p:tavLst>
                                        <p:tav tm="0">
                                          <p:val>
                                            <p:strVal val="#ppt_y"/>
                                          </p:val>
                                        </p:tav>
                                        <p:tav tm="100000">
                                          <p:val>
                                            <p:strVal val="#ppt_y+#ppt_h*1.125000"/>
                                          </p:val>
                                        </p:tav>
                                      </p:tavLst>
                                    </p:anim>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2" presetClass="exit" presetSubtype="4" fill="hold" nodeType="withEffect">
                                  <p:stCondLst>
                                    <p:cond delay="0"/>
                                  </p:stCondLst>
                                  <p:childTnLst>
                                    <p:anim calcmode="lin" valueType="num">
                                      <p:cBhvr additive="base">
                                        <p:cTn id="14" dur="500"/>
                                        <p:tgtEl>
                                          <p:spTgt spid="6"/>
                                        </p:tgtEl>
                                        <p:attrNameLst>
                                          <p:attrName>ppt_y</p:attrName>
                                        </p:attrNameLst>
                                      </p:cBhvr>
                                      <p:tavLst>
                                        <p:tav tm="0">
                                          <p:val>
                                            <p:strVal val="#ppt_y"/>
                                          </p:val>
                                        </p:tav>
                                        <p:tav tm="100000">
                                          <p:val>
                                            <p:strVal val="#ppt_y+#ppt_h*1.125000"/>
                                          </p:val>
                                        </p:tav>
                                      </p:tavLst>
                                    </p:anim>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2" presetClass="exit" presetSubtype="4" fill="hold" nodeType="withEffect">
                                  <p:stCondLst>
                                    <p:cond delay="0"/>
                                  </p:stCondLst>
                                  <p:childTnLst>
                                    <p:anim calcmode="lin" valueType="num">
                                      <p:cBhvr additive="base">
                                        <p:cTn id="18" dur="500"/>
                                        <p:tgtEl>
                                          <p:spTgt spid="7"/>
                                        </p:tgtEl>
                                        <p:attrNameLst>
                                          <p:attrName>ppt_y</p:attrName>
                                        </p:attrNameLst>
                                      </p:cBhvr>
                                      <p:tavLst>
                                        <p:tav tm="0">
                                          <p:val>
                                            <p:strVal val="#ppt_y"/>
                                          </p:val>
                                        </p:tav>
                                        <p:tav tm="100000">
                                          <p:val>
                                            <p:strVal val="#ppt_y+#ppt_h*1.125000"/>
                                          </p:val>
                                        </p:tav>
                                      </p:tavLst>
                                    </p:anim>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2" presetClass="exit" presetSubtype="4" fill="hold" nodeType="withEffect">
                                  <p:stCondLst>
                                    <p:cond delay="0"/>
                                  </p:stCondLst>
                                  <p:childTnLst>
                                    <p:anim calcmode="lin" valueType="num">
                                      <p:cBhvr additive="base">
                                        <p:cTn id="22" dur="500"/>
                                        <p:tgtEl>
                                          <p:spTgt spid="4"/>
                                        </p:tgtEl>
                                        <p:attrNameLst>
                                          <p:attrName>ppt_y</p:attrName>
                                        </p:attrNameLst>
                                      </p:cBhvr>
                                      <p:tavLst>
                                        <p:tav tm="0">
                                          <p:val>
                                            <p:strVal val="#ppt_y"/>
                                          </p:val>
                                        </p:tav>
                                        <p:tav tm="100000">
                                          <p:val>
                                            <p:strVal val="#ppt_y+#ppt_h*1.125000"/>
                                          </p:val>
                                        </p:tav>
                                      </p:tavLst>
                                    </p:anim>
                                    <p:animEffect transition="out" filter="wipe(dow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2" presetClass="exit" presetSubtype="4" fill="hold" nodeType="withEffect">
                                  <p:stCondLst>
                                    <p:cond delay="0"/>
                                  </p:stCondLst>
                                  <p:childTnLst>
                                    <p:anim calcmode="lin" valueType="num">
                                      <p:cBhvr additive="base">
                                        <p:cTn id="26" dur="500"/>
                                        <p:tgtEl>
                                          <p:spTgt spid="5"/>
                                        </p:tgtEl>
                                        <p:attrNameLst>
                                          <p:attrName>ppt_y</p:attrName>
                                        </p:attrNameLst>
                                      </p:cBhvr>
                                      <p:tavLst>
                                        <p:tav tm="0">
                                          <p:val>
                                            <p:strVal val="#ppt_y"/>
                                          </p:val>
                                        </p:tav>
                                        <p:tav tm="100000">
                                          <p:val>
                                            <p:strVal val="#ppt_y+#ppt_h*1.125000"/>
                                          </p:val>
                                        </p:tav>
                                      </p:tavLst>
                                    </p:anim>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2" presetClass="exit" presetSubtype="4" fill="hold" nodeType="withEffect">
                                  <p:stCondLst>
                                    <p:cond delay="0"/>
                                  </p:stCondLst>
                                  <p:childTnLst>
                                    <p:anim calcmode="lin" valueType="num">
                                      <p:cBhvr additive="base">
                                        <p:cTn id="30" dur="500"/>
                                        <p:tgtEl>
                                          <p:spTgt spid="8"/>
                                        </p:tgtEl>
                                        <p:attrNameLst>
                                          <p:attrName>ppt_y</p:attrName>
                                        </p:attrNameLst>
                                      </p:cBhvr>
                                      <p:tavLst>
                                        <p:tav tm="0">
                                          <p:val>
                                            <p:strVal val="#ppt_y"/>
                                          </p:val>
                                        </p:tav>
                                        <p:tav tm="100000">
                                          <p:val>
                                            <p:strVal val="#ppt_y+#ppt_h*1.125000"/>
                                          </p:val>
                                        </p:tav>
                                      </p:tavLst>
                                    </p:anim>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2" presetClass="exit" presetSubtype="4" fill="hold" nodeType="withEffect">
                                  <p:stCondLst>
                                    <p:cond delay="0"/>
                                  </p:stCondLst>
                                  <p:childTnLst>
                                    <p:anim calcmode="lin" valueType="num">
                                      <p:cBhvr additive="base">
                                        <p:cTn id="34" dur="500"/>
                                        <p:tgtEl>
                                          <p:spTgt spid="11"/>
                                        </p:tgtEl>
                                        <p:attrNameLst>
                                          <p:attrName>ppt_y</p:attrName>
                                        </p:attrNameLst>
                                      </p:cBhvr>
                                      <p:tavLst>
                                        <p:tav tm="0">
                                          <p:val>
                                            <p:strVal val="#ppt_y"/>
                                          </p:val>
                                        </p:tav>
                                        <p:tav tm="100000">
                                          <p:val>
                                            <p:strVal val="#ppt_y+#ppt_h*1.125000"/>
                                          </p:val>
                                        </p:tav>
                                      </p:tavLst>
                                    </p:anim>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360863" y="2976563"/>
            <a:ext cx="4338637" cy="1446212"/>
          </a:xfrm>
          <a:prstGeom prst="rect">
            <a:avLst/>
          </a:prstGeom>
          <a:noFill/>
          <a:ln w="9525">
            <a:noFill/>
            <a:miter lim="800000"/>
            <a:headEnd/>
            <a:tailEnd/>
          </a:ln>
        </p:spPr>
        <p:txBody>
          <a:bodyPr>
            <a:spAutoFit/>
          </a:bodyPr>
          <a:lstStyle/>
          <a:p>
            <a:r>
              <a:rPr lang="ru-RU" sz="2200">
                <a:solidFill>
                  <a:srgbClr val="FF0000"/>
                </a:solidFill>
                <a:latin typeface="Arial Narrow" pitchFamily="34" charset="0"/>
              </a:rPr>
              <a:t>градостроительным регламентом территориальной зоны в границах которой расположен образуемый ЗУ</a:t>
            </a:r>
          </a:p>
          <a:p>
            <a:endParaRPr lang="ru-RU" sz="2200">
              <a:latin typeface="Arial Narrow" pitchFamily="34" charset="0"/>
            </a:endParaRPr>
          </a:p>
        </p:txBody>
      </p:sp>
      <p:sp>
        <p:nvSpPr>
          <p:cNvPr id="20" name="TextBox 19"/>
          <p:cNvSpPr txBox="1">
            <a:spLocks noChangeArrowheads="1"/>
          </p:cNvSpPr>
          <p:nvPr/>
        </p:nvSpPr>
        <p:spPr bwMode="auto">
          <a:xfrm>
            <a:off x="4440238" y="4238625"/>
            <a:ext cx="3157537" cy="1106488"/>
          </a:xfrm>
          <a:prstGeom prst="rect">
            <a:avLst/>
          </a:prstGeom>
          <a:noFill/>
          <a:ln w="9525">
            <a:noFill/>
            <a:miter lim="800000"/>
            <a:headEnd/>
            <a:tailEnd/>
          </a:ln>
        </p:spPr>
        <p:txBody>
          <a:bodyPr>
            <a:spAutoFit/>
          </a:bodyPr>
          <a:lstStyle/>
          <a:p>
            <a:pPr algn="just"/>
            <a:r>
              <a:rPr lang="ru-RU" sz="2200">
                <a:latin typeface="Arial Narrow" pitchFamily="34" charset="0"/>
              </a:rPr>
              <a:t>Федеральными законами, нормативно правовыми актами субъекта РФ</a:t>
            </a:r>
          </a:p>
        </p:txBody>
      </p:sp>
      <p:sp>
        <p:nvSpPr>
          <p:cNvPr id="21" name="Стрелка вправо 20"/>
          <p:cNvSpPr/>
          <p:nvPr/>
        </p:nvSpPr>
        <p:spPr>
          <a:xfrm>
            <a:off x="2747919" y="3286146"/>
            <a:ext cx="1613734" cy="290146"/>
          </a:xfrm>
          <a:prstGeom prst="rightArrow">
            <a:avLst/>
          </a:prstGeom>
          <a:solidFill>
            <a:srgbClr val="0073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право 21"/>
          <p:cNvSpPr/>
          <p:nvPr/>
        </p:nvSpPr>
        <p:spPr>
          <a:xfrm>
            <a:off x="2747919" y="4533702"/>
            <a:ext cx="1613734" cy="290146"/>
          </a:xfrm>
          <a:prstGeom prst="rightArrow">
            <a:avLst/>
          </a:prstGeom>
          <a:solidFill>
            <a:srgbClr val="0073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3" name="Рисунок 22"/>
          <p:cNvPicPr>
            <a:picLocks noChangeAspect="1" noChangeArrowheads="1"/>
          </p:cNvPicPr>
          <p:nvPr/>
        </p:nvPicPr>
        <p:blipFill>
          <a:blip r:embed="rId2"/>
          <a:srcRect/>
          <a:stretch>
            <a:fillRect/>
          </a:stretch>
        </p:blipFill>
        <p:spPr bwMode="auto">
          <a:xfrm>
            <a:off x="8426450" y="2830513"/>
            <a:ext cx="2927350" cy="806450"/>
          </a:xfrm>
          <a:prstGeom prst="rect">
            <a:avLst/>
          </a:prstGeom>
          <a:noFill/>
          <a:ln w="9525">
            <a:noFill/>
            <a:miter lim="800000"/>
            <a:headEnd/>
            <a:tailEnd/>
          </a:ln>
        </p:spPr>
      </p:pic>
      <p:pic>
        <p:nvPicPr>
          <p:cNvPr id="25" name="Рисунок 24"/>
          <p:cNvPicPr>
            <a:picLocks noChangeAspect="1" noChangeArrowheads="1"/>
          </p:cNvPicPr>
          <p:nvPr/>
        </p:nvPicPr>
        <p:blipFill>
          <a:blip r:embed="rId3"/>
          <a:srcRect/>
          <a:stretch>
            <a:fillRect/>
          </a:stretch>
        </p:blipFill>
        <p:spPr bwMode="auto">
          <a:xfrm>
            <a:off x="9255125" y="3763963"/>
            <a:ext cx="2849563" cy="1608137"/>
          </a:xfrm>
          <a:prstGeom prst="rect">
            <a:avLst/>
          </a:prstGeom>
          <a:noFill/>
          <a:ln w="9525">
            <a:noFill/>
            <a:miter lim="800000"/>
            <a:headEnd/>
            <a:tailEnd/>
          </a:ln>
        </p:spPr>
      </p:pic>
      <p:pic>
        <p:nvPicPr>
          <p:cNvPr id="26" name="Рисунок 25"/>
          <p:cNvPicPr>
            <a:picLocks noChangeAspect="1"/>
          </p:cNvPicPr>
          <p:nvPr/>
        </p:nvPicPr>
        <p:blipFill>
          <a:blip r:embed="rId4"/>
          <a:srcRect/>
          <a:stretch>
            <a:fillRect/>
          </a:stretch>
        </p:blipFill>
        <p:spPr bwMode="auto">
          <a:xfrm>
            <a:off x="149225" y="5672138"/>
            <a:ext cx="2393950" cy="725487"/>
          </a:xfrm>
          <a:prstGeom prst="rect">
            <a:avLst/>
          </a:prstGeom>
          <a:noFill/>
          <a:ln w="9525">
            <a:noFill/>
            <a:miter lim="800000"/>
            <a:headEnd/>
            <a:tailEnd/>
          </a:ln>
        </p:spPr>
      </p:pic>
      <p:pic>
        <p:nvPicPr>
          <p:cNvPr id="27" name="Рисунок 26"/>
          <p:cNvPicPr>
            <a:picLocks noChangeAspect="1"/>
          </p:cNvPicPr>
          <p:nvPr/>
        </p:nvPicPr>
        <p:blipFill>
          <a:blip r:embed="rId5"/>
          <a:srcRect/>
          <a:stretch>
            <a:fillRect/>
          </a:stretch>
        </p:blipFill>
        <p:spPr bwMode="auto">
          <a:xfrm>
            <a:off x="2719388" y="5526088"/>
            <a:ext cx="3952875" cy="955675"/>
          </a:xfrm>
          <a:prstGeom prst="rect">
            <a:avLst/>
          </a:prstGeom>
          <a:noFill/>
          <a:ln w="9525">
            <a:noFill/>
            <a:miter lim="800000"/>
            <a:headEnd/>
            <a:tailEnd/>
          </a:ln>
        </p:spPr>
      </p:pic>
      <p:pic>
        <p:nvPicPr>
          <p:cNvPr id="28" name="Рисунок 27"/>
          <p:cNvPicPr>
            <a:picLocks noChangeAspect="1"/>
          </p:cNvPicPr>
          <p:nvPr/>
        </p:nvPicPr>
        <p:blipFill>
          <a:blip r:embed="rId6"/>
          <a:srcRect/>
          <a:stretch>
            <a:fillRect/>
          </a:stretch>
        </p:blipFill>
        <p:spPr bwMode="auto">
          <a:xfrm>
            <a:off x="6850063" y="5499100"/>
            <a:ext cx="5043487" cy="949325"/>
          </a:xfrm>
          <a:prstGeom prst="rect">
            <a:avLst/>
          </a:prstGeom>
          <a:noFill/>
          <a:ln w="9525">
            <a:noFill/>
            <a:miter lim="800000"/>
            <a:headEnd/>
            <a:tailEnd/>
          </a:ln>
        </p:spPr>
      </p:pic>
      <p:sp>
        <p:nvSpPr>
          <p:cNvPr id="16" name="Rectangle 12"/>
          <p:cNvSpPr>
            <a:spLocks noChangeArrowheads="1"/>
          </p:cNvSpPr>
          <p:nvPr/>
        </p:nvSpPr>
        <p:spPr bwMode="auto">
          <a:xfrm>
            <a:off x="0" y="1635125"/>
            <a:ext cx="12192000" cy="74613"/>
          </a:xfrm>
          <a:prstGeom prst="rect">
            <a:avLst/>
          </a:prstGeom>
          <a:solidFill>
            <a:srgbClr val="006FB8"/>
          </a:solidFill>
          <a:ln w="9525">
            <a:noFill/>
            <a:miter lim="800000"/>
            <a:headEnd/>
            <a:tailEnd/>
          </a:ln>
        </p:spPr>
        <p:txBody>
          <a:bodyPr wrap="none" anchor="ctr"/>
          <a:lstStyle/>
          <a:p>
            <a:endParaRPr lang="ru-RU" altLang="ru-RU" sz="2800" b="1">
              <a:solidFill>
                <a:srgbClr val="000000"/>
              </a:solidFill>
              <a:latin typeface="Segoe UI"/>
            </a:endParaRPr>
          </a:p>
        </p:txBody>
      </p:sp>
      <p:sp>
        <p:nvSpPr>
          <p:cNvPr id="17" name="Rectangle 9"/>
          <p:cNvSpPr>
            <a:spLocks noChangeArrowheads="1"/>
          </p:cNvSpPr>
          <p:nvPr/>
        </p:nvSpPr>
        <p:spPr bwMode="auto">
          <a:xfrm>
            <a:off x="0" y="0"/>
            <a:ext cx="12192000" cy="1557338"/>
          </a:xfrm>
          <a:prstGeom prst="rect">
            <a:avLst/>
          </a:prstGeom>
          <a:solidFill>
            <a:srgbClr val="006FB8"/>
          </a:solidFill>
          <a:ln>
            <a:noFill/>
          </a:ln>
          <a:extLst>
            <a:ext uri="{91240B29-F687-4F45-9708-019B960494DF}"/>
          </a:extLst>
        </p:spPr>
        <p:txBody>
          <a:bodyPr wrap="none" anchor="ctr"/>
          <a:lstStyle>
            <a:lvl1pPr eaLnBrk="0" hangingPunct="0">
              <a:defRPr sz="2800" b="1">
                <a:solidFill>
                  <a:schemeClr val="tx1"/>
                </a:solidFill>
                <a:latin typeface="Segoe UI" panose="020B0502040204020203" pitchFamily="34" charset="0"/>
              </a:defRPr>
            </a:lvl1pPr>
            <a:lvl2pPr marL="742950" indent="-285750" eaLnBrk="0" hangingPunct="0">
              <a:defRPr sz="2800" b="1">
                <a:solidFill>
                  <a:schemeClr val="tx1"/>
                </a:solidFill>
                <a:latin typeface="Segoe UI" panose="020B0502040204020203" pitchFamily="34" charset="0"/>
              </a:defRPr>
            </a:lvl2pPr>
            <a:lvl3pPr marL="1143000" indent="-228600" eaLnBrk="0" hangingPunct="0">
              <a:defRPr sz="2800" b="1">
                <a:solidFill>
                  <a:schemeClr val="tx1"/>
                </a:solidFill>
                <a:latin typeface="Segoe UI" panose="020B0502040204020203" pitchFamily="34" charset="0"/>
              </a:defRPr>
            </a:lvl3pPr>
            <a:lvl4pPr marL="1600200" indent="-228600" eaLnBrk="0" hangingPunct="0">
              <a:defRPr sz="2800" b="1">
                <a:solidFill>
                  <a:schemeClr val="tx1"/>
                </a:solidFill>
                <a:latin typeface="Segoe UI" panose="020B0502040204020203" pitchFamily="34" charset="0"/>
              </a:defRPr>
            </a:lvl4pPr>
            <a:lvl5pPr marL="2057400" indent="-228600" eaLnBrk="0" hangingPunct="0">
              <a:defRPr sz="2800" b="1">
                <a:solidFill>
                  <a:schemeClr val="tx1"/>
                </a:solidFill>
                <a:latin typeface="Segoe UI" panose="020B0502040204020203" pitchFamily="34" charset="0"/>
              </a:defRPr>
            </a:lvl5pPr>
            <a:lvl6pPr marL="2514600" indent="-228600" algn="ctr" eaLnBrk="0" fontAlgn="base" hangingPunct="0">
              <a:spcBef>
                <a:spcPct val="0"/>
              </a:spcBef>
              <a:spcAft>
                <a:spcPct val="0"/>
              </a:spcAft>
              <a:defRPr sz="2800" b="1">
                <a:solidFill>
                  <a:schemeClr val="tx1"/>
                </a:solidFill>
                <a:latin typeface="Segoe UI" panose="020B0502040204020203" pitchFamily="34" charset="0"/>
              </a:defRPr>
            </a:lvl6pPr>
            <a:lvl7pPr marL="2971800" indent="-228600" algn="ctr" eaLnBrk="0" fontAlgn="base" hangingPunct="0">
              <a:spcBef>
                <a:spcPct val="0"/>
              </a:spcBef>
              <a:spcAft>
                <a:spcPct val="0"/>
              </a:spcAft>
              <a:defRPr sz="2800" b="1">
                <a:solidFill>
                  <a:schemeClr val="tx1"/>
                </a:solidFill>
                <a:latin typeface="Segoe UI" panose="020B0502040204020203" pitchFamily="34" charset="0"/>
              </a:defRPr>
            </a:lvl7pPr>
            <a:lvl8pPr marL="3429000" indent="-228600" algn="ctr" eaLnBrk="0" fontAlgn="base" hangingPunct="0">
              <a:spcBef>
                <a:spcPct val="0"/>
              </a:spcBef>
              <a:spcAft>
                <a:spcPct val="0"/>
              </a:spcAft>
              <a:defRPr sz="2800" b="1">
                <a:solidFill>
                  <a:schemeClr val="tx1"/>
                </a:solidFill>
                <a:latin typeface="Segoe UI" panose="020B0502040204020203" pitchFamily="34" charset="0"/>
              </a:defRPr>
            </a:lvl8pPr>
            <a:lvl9pPr marL="3886200" indent="-228600" algn="ctr" eaLnBrk="0" fontAlgn="base" hangingPunct="0">
              <a:spcBef>
                <a:spcPct val="0"/>
              </a:spcBef>
              <a:spcAft>
                <a:spcPct val="0"/>
              </a:spcAft>
              <a:defRPr sz="2800" b="1">
                <a:solidFill>
                  <a:schemeClr val="tx1"/>
                </a:solidFill>
                <a:latin typeface="Segoe UI" panose="020B0502040204020203" pitchFamily="34" charset="0"/>
              </a:defRPr>
            </a:lvl9pPr>
          </a:lstStyle>
          <a:p>
            <a:pPr algn="ctr" eaLnBrk="1" fontAlgn="auto" hangingPunct="1">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оответствие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 разрешенного использования образуемого земельного </a:t>
            </a:r>
            <a:endPar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участка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градостроительному регламенту,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установленному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пределах</a:t>
            </a:r>
          </a:p>
          <a:p>
            <a:pPr algn="ctr" eaLnBrk="1" fontAlgn="auto" hangingPunct="1">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 </a:t>
            </a:r>
            <a:r>
              <a:rPr lang="ru-RU"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территориальной зоны</a:t>
            </a:r>
            <a:endParaRPr lang="en-US" altLang="ru-RU" b="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1184787" y="1815955"/>
            <a:ext cx="9822425" cy="836468"/>
          </a:xfrm>
          <a:prstGeom prst="rect">
            <a:avLst/>
          </a:prstGeom>
          <a:solidFill>
            <a:srgbClr val="70B22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effectLst>
                  <a:outerShdw blurRad="38100" dist="38100" dir="2700000" algn="tl">
                    <a:srgbClr val="000000">
                      <a:alpha val="43137"/>
                    </a:srgbClr>
                  </a:outerShdw>
                </a:effectLst>
                <a:latin typeface="Arial Narrow" panose="020B0606020202030204" pitchFamily="34" charset="0"/>
              </a:rPr>
              <a:t>В соответствии со ст. 11.9 Земельного кодекса РФ, образуемые и изменяемые земельные участки должны соответствовать установленным предельным (минимальным и максимальным) размерам</a:t>
            </a:r>
          </a:p>
        </p:txBody>
      </p:sp>
      <p:sp>
        <p:nvSpPr>
          <p:cNvPr id="5" name="Шестиугольник 4"/>
          <p:cNvSpPr/>
          <p:nvPr/>
        </p:nvSpPr>
        <p:spPr>
          <a:xfrm>
            <a:off x="0" y="2899612"/>
            <a:ext cx="2897746" cy="2253532"/>
          </a:xfrm>
          <a:prstGeom prst="hexagon">
            <a:avLst/>
          </a:prstGeom>
          <a:blipFill dpi="0" rotWithShape="1">
            <a:blip r:embed="rId7">
              <a:alphaModFix amt="43000"/>
            </a:blip>
            <a:srcRect/>
            <a:stretch>
              <a:fillRect/>
            </a:stretch>
          </a:blipFill>
          <a:ln>
            <a:solidFill>
              <a:schemeClr val="accent1">
                <a:shade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ln>
                  <a:solidFill>
                    <a:srgbClr val="FF0000"/>
                  </a:solidFill>
                </a:ln>
                <a:solidFill>
                  <a:schemeClr val="tx1"/>
                </a:solidFill>
                <a:latin typeface="Arial Narrow" panose="020B0606020202030204" pitchFamily="34" charset="0"/>
              </a:rPr>
              <a:t>Предельные размеры земельного участка</a:t>
            </a:r>
          </a:p>
          <a:p>
            <a:pPr algn="ctr" fontAlgn="auto">
              <a:spcBef>
                <a:spcPts val="0"/>
              </a:spcBef>
              <a:spcAft>
                <a:spcPts val="0"/>
              </a:spcAft>
              <a:defRPr/>
            </a:pPr>
            <a:r>
              <a:rPr lang="ru-RU" sz="1050" dirty="0">
                <a:ln>
                  <a:solidFill>
                    <a:srgbClr val="FF0000"/>
                  </a:solidFill>
                </a:ln>
                <a:solidFill>
                  <a:schemeClr val="tx1"/>
                </a:solidFill>
                <a:latin typeface="Arial Narrow" panose="020B0606020202030204" pitchFamily="34" charset="0"/>
              </a:rPr>
              <a:t>(</a:t>
            </a:r>
            <a:r>
              <a:rPr lang="ru-RU" sz="1600" dirty="0">
                <a:solidFill>
                  <a:schemeClr val="tx1"/>
                </a:solidFill>
                <a:latin typeface="Arial Narrow" panose="020B0606020202030204" pitchFamily="34" charset="0"/>
              </a:rPr>
              <a:t>минимальный и максимальный)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700" fill="hold"/>
                                        <p:tgtEl>
                                          <p:spTgt spid="23"/>
                                        </p:tgtEl>
                                        <p:attrNameLst>
                                          <p:attrName>ppt_x</p:attrName>
                                        </p:attrNameLst>
                                      </p:cBhvr>
                                      <p:tavLst>
                                        <p:tav tm="0">
                                          <p:val>
                                            <p:strVal val="#ppt_x"/>
                                          </p:val>
                                        </p:tav>
                                        <p:tav tm="100000">
                                          <p:val>
                                            <p:strVal val="#ppt_x"/>
                                          </p:val>
                                        </p:tav>
                                      </p:tavLst>
                                    </p:anim>
                                    <p:anim calcmode="lin" valueType="num">
                                      <p:cBhvr additive="base">
                                        <p:cTn id="15" dur="7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00" fill="hold"/>
                                        <p:tgtEl>
                                          <p:spTgt spid="25"/>
                                        </p:tgtEl>
                                        <p:attrNameLst>
                                          <p:attrName>ppt_x</p:attrName>
                                        </p:attrNameLst>
                                      </p:cBhvr>
                                      <p:tavLst>
                                        <p:tav tm="0">
                                          <p:val>
                                            <p:strVal val="#ppt_x"/>
                                          </p:val>
                                        </p:tav>
                                        <p:tav tm="100000">
                                          <p:val>
                                            <p:strVal val="#ppt_x"/>
                                          </p:val>
                                        </p:tav>
                                      </p:tavLst>
                                    </p:anim>
                                    <p:anim calcmode="lin" valueType="num">
                                      <p:cBhvr additive="base">
                                        <p:cTn id="19" dur="7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00" fill="hold"/>
                                        <p:tgtEl>
                                          <p:spTgt spid="28"/>
                                        </p:tgtEl>
                                        <p:attrNameLst>
                                          <p:attrName>ppt_x</p:attrName>
                                        </p:attrNameLst>
                                      </p:cBhvr>
                                      <p:tavLst>
                                        <p:tav tm="0">
                                          <p:val>
                                            <p:strVal val="#ppt_x"/>
                                          </p:val>
                                        </p:tav>
                                        <p:tav tm="100000">
                                          <p:val>
                                            <p:strVal val="#ppt_x"/>
                                          </p:val>
                                        </p:tav>
                                      </p:tavLst>
                                    </p:anim>
                                    <p:anim calcmode="lin" valueType="num">
                                      <p:cBhvr additive="base">
                                        <p:cTn id="23" dur="7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00" fill="hold"/>
                                        <p:tgtEl>
                                          <p:spTgt spid="27"/>
                                        </p:tgtEl>
                                        <p:attrNameLst>
                                          <p:attrName>ppt_x</p:attrName>
                                        </p:attrNameLst>
                                      </p:cBhvr>
                                      <p:tavLst>
                                        <p:tav tm="0">
                                          <p:val>
                                            <p:strVal val="#ppt_x"/>
                                          </p:val>
                                        </p:tav>
                                        <p:tav tm="100000">
                                          <p:val>
                                            <p:strVal val="#ppt_x"/>
                                          </p:val>
                                        </p:tav>
                                      </p:tavLst>
                                    </p:anim>
                                    <p:anim calcmode="lin" valueType="num">
                                      <p:cBhvr additive="base">
                                        <p:cTn id="27" dur="7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00" fill="hold"/>
                                        <p:tgtEl>
                                          <p:spTgt spid="26"/>
                                        </p:tgtEl>
                                        <p:attrNameLst>
                                          <p:attrName>ppt_x</p:attrName>
                                        </p:attrNameLst>
                                      </p:cBhvr>
                                      <p:tavLst>
                                        <p:tav tm="0">
                                          <p:val>
                                            <p:strVal val="#ppt_x"/>
                                          </p:val>
                                        </p:tav>
                                        <p:tav tm="100000">
                                          <p:val>
                                            <p:strVal val="#ppt_x"/>
                                          </p:val>
                                        </p:tav>
                                      </p:tavLst>
                                    </p:anim>
                                    <p:anim calcmode="lin" valueType="num">
                                      <p:cBhvr additive="base">
                                        <p:cTn id="31" dur="7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700"/>
                            </p:stCondLst>
                            <p:childTnLst>
                              <p:par>
                                <p:cTn id="33" presetID="55"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par>
                          <p:cTn id="38" fill="hold">
                            <p:stCondLst>
                              <p:cond delay="2700"/>
                            </p:stCondLst>
                            <p:childTnLst>
                              <p:par>
                                <p:cTn id="39" presetID="1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500"/>
                                        <p:tgtEl>
                                          <p:spTgt spid="5"/>
                                        </p:tgtEl>
                                        <p:attrNameLst>
                                          <p:attrName>ppt_x</p:attrName>
                                        </p:attrNameLst>
                                      </p:cBhvr>
                                      <p:tavLst>
                                        <p:tav tm="0">
                                          <p:val>
                                            <p:strVal val="#ppt_x-#ppt_w*1.125000"/>
                                          </p:val>
                                        </p:tav>
                                        <p:tav tm="100000">
                                          <p:val>
                                            <p:strVal val="#ppt_x"/>
                                          </p:val>
                                        </p:tav>
                                      </p:tavLst>
                                    </p:anim>
                                    <p:animEffect transition="in" filter="wipe(right)">
                                      <p:cBhvr>
                                        <p:cTn id="42" dur="1500"/>
                                        <p:tgtEl>
                                          <p:spTgt spid="5"/>
                                        </p:tgtEl>
                                      </p:cBhvr>
                                    </p:animEffect>
                                  </p:childTnLst>
                                </p:cTn>
                              </p:par>
                            </p:childTnLst>
                          </p:cTn>
                        </p:par>
                        <p:par>
                          <p:cTn id="43" fill="hold">
                            <p:stCondLst>
                              <p:cond delay="4200"/>
                            </p:stCondLst>
                            <p:childTnLst>
                              <p:par>
                                <p:cTn id="44" presetID="1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200"/>
                                        <p:tgtEl>
                                          <p:spTgt spid="21"/>
                                        </p:tgtEl>
                                        <p:attrNameLst>
                                          <p:attrName>ppt_x</p:attrName>
                                        </p:attrNameLst>
                                      </p:cBhvr>
                                      <p:tavLst>
                                        <p:tav tm="0">
                                          <p:val>
                                            <p:strVal val="#ppt_x-#ppt_w*1.125000"/>
                                          </p:val>
                                        </p:tav>
                                        <p:tav tm="100000">
                                          <p:val>
                                            <p:strVal val="#ppt_x"/>
                                          </p:val>
                                        </p:tav>
                                      </p:tavLst>
                                    </p:anim>
                                    <p:animEffect transition="in" filter="wipe(right)">
                                      <p:cBhvr>
                                        <p:cTn id="47" dur="1200"/>
                                        <p:tgtEl>
                                          <p:spTgt spid="21"/>
                                        </p:tgtEl>
                                      </p:cBhvr>
                                    </p:animEffect>
                                  </p:childTnLst>
                                </p:cTn>
                              </p:par>
                              <p:par>
                                <p:cTn id="48" presetID="12" presetClass="entr" presetSubtype="8"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1200"/>
                                        <p:tgtEl>
                                          <p:spTgt spid="22"/>
                                        </p:tgtEl>
                                        <p:attrNameLst>
                                          <p:attrName>ppt_x</p:attrName>
                                        </p:attrNameLst>
                                      </p:cBhvr>
                                      <p:tavLst>
                                        <p:tav tm="0">
                                          <p:val>
                                            <p:strVal val="#ppt_x-#ppt_w*1.125000"/>
                                          </p:val>
                                        </p:tav>
                                        <p:tav tm="100000">
                                          <p:val>
                                            <p:strVal val="#ppt_x"/>
                                          </p:val>
                                        </p:tav>
                                      </p:tavLst>
                                    </p:anim>
                                    <p:animEffect transition="in" filter="wipe(right)">
                                      <p:cBhvr>
                                        <p:cTn id="51" dur="1200"/>
                                        <p:tgtEl>
                                          <p:spTgt spid="22"/>
                                        </p:tgtEl>
                                      </p:cBhvr>
                                    </p:animEffect>
                                  </p:childTnLst>
                                </p:cTn>
                              </p:par>
                            </p:childTnLst>
                          </p:cTn>
                        </p:par>
                        <p:par>
                          <p:cTn id="52" fill="hold">
                            <p:stCondLst>
                              <p:cond delay="54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900"/>
                                        <p:tgtEl>
                                          <p:spTgt spid="1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6" grpId="0" animBg="1"/>
      <p:bldP spid="1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итоги деятельност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1848</Words>
  <Application>Microsoft Office PowerPoint</Application>
  <PresentationFormat>Custom</PresentationFormat>
  <Paragraphs>128</Paragraphs>
  <Slides>22</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3</vt:i4>
      </vt:variant>
      <vt:variant>
        <vt:lpstr>Заголовки слайдов</vt:lpstr>
      </vt:variant>
      <vt:variant>
        <vt:i4>22</vt:i4>
      </vt:variant>
    </vt:vector>
  </HeadingPairs>
  <TitlesOfParts>
    <vt:vector size="32" baseType="lpstr">
      <vt:lpstr>Calibri</vt:lpstr>
      <vt:lpstr>Arial</vt:lpstr>
      <vt:lpstr>Calibri Light</vt:lpstr>
      <vt:lpstr>Segoe UI</vt:lpstr>
      <vt:lpstr>Times New Roman</vt:lpstr>
      <vt:lpstr>Verdana</vt:lpstr>
      <vt:lpstr>Arial Narrow</vt:lpstr>
      <vt:lpstr>Тема Office</vt:lpstr>
      <vt:lpstr>11_итоги деятельности</vt:lpstr>
      <vt:lpstr>11_итоги деятельности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Управление Росреестра по Красноярскому краю</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Займенцев Николай Владимирович</dc:creator>
  <cp:lastModifiedBy>GrishenkoA</cp:lastModifiedBy>
  <cp:revision>129</cp:revision>
  <dcterms:created xsi:type="dcterms:W3CDTF">2018-02-01T01:12:57Z</dcterms:created>
  <dcterms:modified xsi:type="dcterms:W3CDTF">2018-02-07T10:13:40Z</dcterms:modified>
</cp:coreProperties>
</file>